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57" r:id="rId4"/>
    <p:sldId id="258" r:id="rId5"/>
    <p:sldId id="259" r:id="rId6"/>
    <p:sldId id="260" r:id="rId7"/>
    <p:sldId id="263" r:id="rId8"/>
    <p:sldId id="266" r:id="rId9"/>
    <p:sldId id="267" r:id="rId10"/>
    <p:sldId id="271" r:id="rId11"/>
    <p:sldId id="272" r:id="rId12"/>
    <p:sldId id="273" r:id="rId13"/>
    <p:sldId id="274" r:id="rId14"/>
    <p:sldId id="279" r:id="rId16"/>
    <p:sldId id="275" r:id="rId17"/>
    <p:sldId id="276" r:id="rId18"/>
    <p:sldId id="284" r:id="rId19"/>
    <p:sldId id="286" r:id="rId20"/>
    <p:sldId id="285" r:id="rId21"/>
    <p:sldId id="291" r:id="rId22"/>
    <p:sldId id="293" r:id="rId23"/>
    <p:sldId id="287" r:id="rId24"/>
    <p:sldId id="264" r:id="rId25"/>
    <p:sldId id="265" r:id="rId26"/>
    <p:sldId id="292" r:id="rId2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whistle-plugins/whistle.vase" TargetMode="Externa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wproxy.org/whistle/cli.html" TargetMode="Externa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oleObject" Target="../embeddings/oleObject2.bin"/><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s://github.com/alibaba/lightproxy/issues/221" TargetMode="Externa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hyperlink" Target="http://wproxy.org/whistle/webui/https.html&#13;" TargetMode="Externa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zh-CN" altLang="en-US" sz="5400">
                <a:solidFill>
                  <a:srgbClr val="FF0000"/>
                </a:solidFill>
                <a:latin typeface="华文新魏" panose="02010800040101010101" charset="-122"/>
                <a:ea typeface="华文新魏" panose="02010800040101010101" charset="-122"/>
                <a:cs typeface="华文新魏" panose="02010800040101010101" charset="-122"/>
              </a:rPr>
              <a:t>前端代理</a:t>
            </a:r>
            <a:r>
              <a:rPr lang="en-US" altLang="zh-CN" sz="5400">
                <a:solidFill>
                  <a:srgbClr val="FF0000"/>
                </a:solidFill>
                <a:latin typeface="华文新魏" panose="02010800040101010101" charset="-122"/>
                <a:ea typeface="华文新魏" panose="02010800040101010101" charset="-122"/>
                <a:sym typeface="+mn-ea"/>
              </a:rPr>
              <a:t>whistle</a:t>
            </a:r>
            <a:r>
              <a:rPr lang="zh-CN" altLang="en-US" sz="5400">
                <a:solidFill>
                  <a:srgbClr val="FF0000"/>
                </a:solidFill>
                <a:latin typeface="华文新魏" panose="02010800040101010101" charset="-122"/>
                <a:ea typeface="华文新魏" panose="02010800040101010101" charset="-122"/>
                <a:cs typeface="华文新魏" panose="02010800040101010101" charset="-122"/>
              </a:rPr>
              <a:t>的使用</a:t>
            </a:r>
            <a:endParaRPr lang="zh-CN" altLang="en-US" sz="5400">
              <a:solidFill>
                <a:srgbClr val="FF0000"/>
              </a:solidFill>
              <a:latin typeface="华文新魏" panose="02010800040101010101" charset="-122"/>
              <a:ea typeface="华文新魏" panose="02010800040101010101" charset="-122"/>
              <a:cs typeface="华文新魏" panose="02010800040101010101" charset="-122"/>
            </a:endParaRPr>
          </a:p>
        </p:txBody>
      </p:sp>
      <p:sp>
        <p:nvSpPr>
          <p:cNvPr id="3" name="副标题 2"/>
          <p:cNvSpPr>
            <a:spLocks noGrp="1"/>
          </p:cNvSpPr>
          <p:nvPr>
            <p:ph type="subTitle" idx="1"/>
          </p:nvPr>
        </p:nvSpPr>
        <p:spPr/>
        <p:txBody>
          <a:bodyPr/>
          <a:p>
            <a:r>
              <a:rPr lang="en-US" altLang="zh-CN" sz="3200">
                <a:solidFill>
                  <a:srgbClr val="FF0000"/>
                </a:solidFill>
                <a:latin typeface="华文新魏" panose="02010800040101010101" charset="-122"/>
                <a:ea typeface="华文新魏" panose="02010800040101010101" charset="-122"/>
                <a:cs typeface="华文新魏" panose="02010800040101010101" charset="-122"/>
              </a:rPr>
              <a:t>-- </a:t>
            </a:r>
            <a:r>
              <a:rPr lang="zh-CN" altLang="en-US" sz="3200">
                <a:solidFill>
                  <a:srgbClr val="FF0000"/>
                </a:solidFill>
                <a:latin typeface="华文新魏" panose="02010800040101010101" charset="-122"/>
                <a:ea typeface="华文新魏" panose="02010800040101010101" charset="-122"/>
                <a:cs typeface="华文新魏" panose="02010800040101010101" charset="-122"/>
              </a:rPr>
              <a:t>陈欢斌</a:t>
            </a:r>
            <a:endParaRPr lang="zh-CN" altLang="en-US" sz="3200">
              <a:solidFill>
                <a:srgbClr val="FF0000"/>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3" name="内容占位符 2"/>
          <p:cNvSpPr>
            <a:spLocks noGrp="1"/>
          </p:cNvSpPr>
          <p:nvPr>
            <p:ph idx="1"/>
          </p:nvPr>
        </p:nvSpPr>
        <p:spPr>
          <a:xfrm>
            <a:off x="838200" y="1825625"/>
            <a:ext cx="10515600" cy="4147185"/>
          </a:xfrm>
        </p:spPr>
        <p:txBody>
          <a:bodyPr>
            <a:normAutofit/>
          </a:bodyPr>
          <a:p>
            <a:pPr marL="0" indent="0">
              <a:buNone/>
            </a:pPr>
            <a:r>
              <a:rPr lang="zh-CN" altLang="en-US" sz="2400">
                <a:latin typeface="华文新魏" panose="02010800040101010101" charset="-122"/>
                <a:ea typeface="华文新魏" panose="02010800040101010101" charset="-122"/>
                <a:cs typeface="华文新魏" panose="02010800040101010101" charset="-122"/>
                <a:sym typeface="+mn-ea"/>
              </a:rPr>
              <a:t>如果要在移动端模拟</a:t>
            </a:r>
            <a:r>
              <a:rPr lang="en-US" altLang="zh-CN" sz="2400">
                <a:latin typeface="华文新魏" panose="02010800040101010101" charset="-122"/>
                <a:ea typeface="华文新魏" panose="02010800040101010101" charset="-122"/>
                <a:cs typeface="华文新魏" panose="02010800040101010101" charset="-122"/>
                <a:sym typeface="+mn-ea"/>
              </a:rPr>
              <a:t>pc</a:t>
            </a:r>
            <a:r>
              <a:rPr lang="zh-CN" altLang="en-US" sz="2400">
                <a:latin typeface="华文新魏" panose="02010800040101010101" charset="-122"/>
                <a:ea typeface="华文新魏" panose="02010800040101010101" charset="-122"/>
                <a:cs typeface="华文新魏" panose="02010800040101010101" charset="-122"/>
                <a:sym typeface="+mn-ea"/>
              </a:rPr>
              <a:t>的调试面板功能</a:t>
            </a: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可以使用whistle.inspect插件</a:t>
            </a:r>
            <a:endParaRPr lang="zh-CN" altLang="en-US" sz="2400">
              <a:latin typeface="华文新魏" panose="02010800040101010101" charset="-122"/>
              <a:ea typeface="华文新魏" panose="02010800040101010101" charset="-122"/>
              <a:cs typeface="华文新魏" panose="02010800040101010101" charset="-122"/>
              <a:sym typeface="+mn-ea"/>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pPr marL="0" indent="0">
              <a:buNone/>
            </a:pPr>
            <a:r>
              <a:rPr lang="en-US" altLang="zh-CN" sz="2400">
                <a:latin typeface="华文新魏" panose="02010800040101010101" charset="-122"/>
                <a:ea typeface="华文新魏" panose="02010800040101010101" charset="-122"/>
                <a:cs typeface="华文新魏" panose="02010800040101010101" charset="-122"/>
                <a:sym typeface="+mn-ea"/>
              </a:rPr>
              <a:t>1. </a:t>
            </a:r>
            <a:r>
              <a:rPr lang="zh-CN" altLang="en-US" sz="2400">
                <a:latin typeface="华文新魏" panose="02010800040101010101" charset="-122"/>
                <a:ea typeface="华文新魏" panose="02010800040101010101" charset="-122"/>
                <a:cs typeface="华文新魏" panose="02010800040101010101" charset="-122"/>
                <a:sym typeface="+mn-ea"/>
              </a:rPr>
              <a:t>安装插件</a:t>
            </a:r>
            <a:endParaRPr lang="zh-CN" altLang="en-US">
              <a:latin typeface="华文新魏" panose="02010800040101010101" charset="-122"/>
              <a:ea typeface="华文新魏" panose="02010800040101010101" charset="-122"/>
              <a:cs typeface="华文新魏" panose="02010800040101010101" charset="-122"/>
              <a:sym typeface="+mn-ea"/>
            </a:endParaRPr>
          </a:p>
          <a:p>
            <a:endParaRPr lang="zh-CN" altLang="en-US">
              <a:latin typeface="华文新魏" panose="02010800040101010101" charset="-122"/>
              <a:ea typeface="华文新魏" panose="02010800040101010101" charset="-122"/>
              <a:cs typeface="华文新魏" panose="02010800040101010101" charset="-122"/>
              <a:sym typeface="+mn-ea"/>
            </a:endParaRPr>
          </a:p>
          <a:p>
            <a:endParaRPr lang="zh-CN" altLang="en-US">
              <a:latin typeface="华文新魏" panose="02010800040101010101" charset="-122"/>
              <a:ea typeface="华文新魏" panose="02010800040101010101" charset="-122"/>
              <a:cs typeface="华文新魏" panose="02010800040101010101" charset="-122"/>
              <a:sym typeface="+mn-ea"/>
            </a:endParaRPr>
          </a:p>
          <a:p>
            <a:pPr marL="0" indent="0">
              <a:buNone/>
            </a:pPr>
            <a:r>
              <a:rPr lang="en-US" altLang="zh-CN" sz="2400">
                <a:latin typeface="华文新魏" panose="02010800040101010101" charset="-122"/>
                <a:ea typeface="华文新魏" panose="02010800040101010101" charset="-122"/>
                <a:cs typeface="华文新魏" panose="02010800040101010101" charset="-122"/>
                <a:sym typeface="+mn-ea"/>
              </a:rPr>
              <a:t>2. </a:t>
            </a:r>
            <a:r>
              <a:rPr lang="zh-CN" altLang="en-US" sz="2400">
                <a:latin typeface="华文新魏" panose="02010800040101010101" charset="-122"/>
                <a:ea typeface="华文新魏" panose="02010800040101010101" charset="-122"/>
                <a:cs typeface="华文新魏" panose="02010800040101010101" charset="-122"/>
                <a:sym typeface="+mn-ea"/>
              </a:rPr>
              <a:t>添加配置</a:t>
            </a:r>
            <a:endParaRPr lang="zh-CN" altLang="en-US">
              <a:latin typeface="华文新魏" panose="02010800040101010101" charset="-122"/>
              <a:ea typeface="华文新魏" panose="02010800040101010101" charset="-122"/>
              <a:cs typeface="华文新魏" panose="02010800040101010101" charset="-122"/>
              <a:sym typeface="+mn-ea"/>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endParaRPr lang="zh-CN" altLang="en-US">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nvSpPr>
        <p:spPr>
          <a:xfrm>
            <a:off x="8584565" y="767080"/>
            <a:ext cx="3126740" cy="521970"/>
          </a:xfrm>
          <a:prstGeom prst="rect">
            <a:avLst/>
          </a:prstGeom>
          <a:noFill/>
        </p:spPr>
        <p:txBody>
          <a:bodyPr wrap="none" rtlCol="0" anchor="t">
            <a:spAutoFit/>
          </a:bodyPr>
          <a:p>
            <a:pPr algn="l"/>
            <a:r>
              <a:rPr lang="zh-CN" sz="2800">
                <a:solidFill>
                  <a:srgbClr val="FF0000"/>
                </a:solidFill>
                <a:latin typeface="华文新魏" panose="02010800040101010101" charset="-122"/>
                <a:ea typeface="华文新魏" panose="02010800040101010101" charset="-122"/>
                <a:sym typeface="+mn-ea"/>
              </a:rPr>
              <a:t>移动端</a:t>
            </a:r>
            <a:r>
              <a:rPr lang="en-US" altLang="zh-CN" sz="2800">
                <a:solidFill>
                  <a:srgbClr val="FF0000"/>
                </a:solidFill>
                <a:latin typeface="华文新魏" panose="02010800040101010101" charset="-122"/>
                <a:ea typeface="华文新魏" panose="02010800040101010101" charset="-122"/>
                <a:sym typeface="+mn-ea"/>
              </a:rPr>
              <a:t>console</a:t>
            </a:r>
            <a:r>
              <a:rPr lang="zh-CN" sz="2800">
                <a:solidFill>
                  <a:srgbClr val="FF0000"/>
                </a:solidFill>
                <a:latin typeface="华文新魏" panose="02010800040101010101" charset="-122"/>
                <a:ea typeface="华文新魏" panose="02010800040101010101" charset="-122"/>
                <a:sym typeface="+mn-ea"/>
              </a:rPr>
              <a:t>调试</a:t>
            </a:r>
            <a:endParaRPr lang="zh-CN" sz="2800">
              <a:solidFill>
                <a:srgbClr val="FF0000"/>
              </a:solidFill>
              <a:latin typeface="华文新魏" panose="02010800040101010101" charset="-122"/>
              <a:ea typeface="华文新魏" panose="02010800040101010101" charset="-122"/>
              <a:sym typeface="+mn-ea"/>
            </a:endParaRPr>
          </a:p>
        </p:txBody>
      </p:sp>
      <p:pic>
        <p:nvPicPr>
          <p:cNvPr id="6" name="图片 5"/>
          <p:cNvPicPr>
            <a:picLocks noChangeAspect="1"/>
          </p:cNvPicPr>
          <p:nvPr/>
        </p:nvPicPr>
        <p:blipFill>
          <a:blip r:embed="rId1"/>
          <a:stretch>
            <a:fillRect/>
          </a:stretch>
        </p:blipFill>
        <p:spPr>
          <a:xfrm>
            <a:off x="1155700" y="3491230"/>
            <a:ext cx="3673475" cy="565150"/>
          </a:xfrm>
          <a:prstGeom prst="rect">
            <a:avLst/>
          </a:prstGeom>
        </p:spPr>
      </p:pic>
      <p:pic>
        <p:nvPicPr>
          <p:cNvPr id="7" name="图片 6"/>
          <p:cNvPicPr>
            <a:picLocks noChangeAspect="1"/>
          </p:cNvPicPr>
          <p:nvPr/>
        </p:nvPicPr>
        <p:blipFill>
          <a:blip r:embed="rId2"/>
          <a:stretch>
            <a:fillRect/>
          </a:stretch>
        </p:blipFill>
        <p:spPr>
          <a:xfrm>
            <a:off x="1155700" y="4833620"/>
            <a:ext cx="6659245" cy="1356995"/>
          </a:xfrm>
          <a:prstGeom prst="rect">
            <a:avLst/>
          </a:prstGeom>
        </p:spPr>
      </p:pic>
      <p:pic>
        <p:nvPicPr>
          <p:cNvPr id="12" name="图片 11"/>
          <p:cNvPicPr>
            <a:picLocks noChangeAspect="1"/>
          </p:cNvPicPr>
          <p:nvPr/>
        </p:nvPicPr>
        <p:blipFill>
          <a:blip r:embed="rId3"/>
          <a:stretch>
            <a:fillRect/>
          </a:stretch>
        </p:blipFill>
        <p:spPr>
          <a:xfrm>
            <a:off x="8765540" y="2314575"/>
            <a:ext cx="2764790" cy="41427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8450"/>
            <a:ext cx="10515600" cy="1043305"/>
          </a:xfrm>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10090150" y="558800"/>
            <a:ext cx="1605280" cy="521970"/>
          </a:xfrm>
          <a:prstGeom prst="rect">
            <a:avLst/>
          </a:prstGeom>
          <a:noFill/>
        </p:spPr>
        <p:txBody>
          <a:bodyPr wrap="none" rtlCol="0" anchor="t">
            <a:spAutoFit/>
          </a:bodyPr>
          <a:p>
            <a:pPr algn="l"/>
            <a:r>
              <a:rPr lang="en-US" altLang="zh-CN" sz="2800">
                <a:solidFill>
                  <a:srgbClr val="FF0000"/>
                </a:solidFill>
                <a:latin typeface="华文新魏" panose="02010800040101010101" charset="-122"/>
                <a:ea typeface="华文新魏" panose="02010800040101010101" charset="-122"/>
                <a:sym typeface="+mn-ea"/>
              </a:rPr>
              <a:t>本地替换</a:t>
            </a:r>
            <a:endParaRPr lang="en-US" altLang="zh-CN" sz="2800">
              <a:solidFill>
                <a:srgbClr val="FF0000"/>
              </a:solidFill>
              <a:latin typeface="华文新魏" panose="02010800040101010101" charset="-122"/>
              <a:ea typeface="华文新魏" panose="02010800040101010101" charset="-122"/>
              <a:sym typeface="+mn-ea"/>
            </a:endParaRPr>
          </a:p>
        </p:txBody>
      </p:sp>
      <p:sp>
        <p:nvSpPr>
          <p:cNvPr id="3" name="文本框 2"/>
          <p:cNvSpPr txBox="1"/>
          <p:nvPr/>
        </p:nvSpPr>
        <p:spPr>
          <a:xfrm>
            <a:off x="1553845" y="1341755"/>
            <a:ext cx="5099685"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file (xfile)</a:t>
            </a:r>
            <a:r>
              <a:rPr lang="en-US" altLang="zh-CN">
                <a:latin typeface="华文新魏" panose="02010800040101010101" charset="-122"/>
                <a:ea typeface="华文新魏" panose="02010800040101010101" charset="-122"/>
                <a:cs typeface="华文新魏" panose="02010800040101010101" charset="-122"/>
              </a:rPr>
              <a:t>: 替换本地目录或文件，配置方式：</a:t>
            </a:r>
            <a:endParaRPr lang="en-US" altLang="zh-CN">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nvSpPr>
        <p:spPr>
          <a:xfrm>
            <a:off x="1638300" y="3276600"/>
            <a:ext cx="640080" cy="368300"/>
          </a:xfrm>
          <a:prstGeom prst="rect">
            <a:avLst/>
          </a:prstGeom>
          <a:noFill/>
        </p:spPr>
        <p:txBody>
          <a:bodyPr wrap="none" rtlCol="0" anchor="t">
            <a:spAutoFit/>
          </a:bodyPr>
          <a:p>
            <a:r>
              <a:rPr lang="zh-CN" altLang="en-US">
                <a:latin typeface="华文新魏" panose="02010800040101010101" charset="-122"/>
                <a:ea typeface="华文新魏" panose="02010800040101010101" charset="-122"/>
                <a:sym typeface="+mn-ea"/>
              </a:rPr>
              <a:t>示例</a:t>
            </a:r>
            <a:endParaRPr lang="zh-CN" altLang="en-US">
              <a:latin typeface="华文新魏" panose="02010800040101010101" charset="-122"/>
              <a:ea typeface="华文新魏" panose="02010800040101010101" charset="-122"/>
              <a:sym typeface="+mn-ea"/>
            </a:endParaRPr>
          </a:p>
        </p:txBody>
      </p:sp>
      <p:pic>
        <p:nvPicPr>
          <p:cNvPr id="12" name="图片 11"/>
          <p:cNvPicPr>
            <a:picLocks noChangeAspect="1"/>
          </p:cNvPicPr>
          <p:nvPr/>
        </p:nvPicPr>
        <p:blipFill>
          <a:blip r:embed="rId1"/>
          <a:stretch>
            <a:fillRect/>
          </a:stretch>
        </p:blipFill>
        <p:spPr>
          <a:xfrm>
            <a:off x="1678305" y="1793240"/>
            <a:ext cx="6731635" cy="1320800"/>
          </a:xfrm>
          <a:prstGeom prst="rect">
            <a:avLst/>
          </a:prstGeom>
        </p:spPr>
      </p:pic>
      <p:pic>
        <p:nvPicPr>
          <p:cNvPr id="15" name="图片 14"/>
          <p:cNvPicPr>
            <a:picLocks noChangeAspect="1"/>
          </p:cNvPicPr>
          <p:nvPr/>
        </p:nvPicPr>
        <p:blipFill>
          <a:blip r:embed="rId2"/>
          <a:stretch>
            <a:fillRect/>
          </a:stretch>
        </p:blipFill>
        <p:spPr>
          <a:xfrm>
            <a:off x="1678305" y="3631565"/>
            <a:ext cx="6947535" cy="2705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022715" y="767080"/>
            <a:ext cx="2924175" cy="521970"/>
          </a:xfrm>
          <a:prstGeom prst="rect">
            <a:avLst/>
          </a:prstGeom>
          <a:noFill/>
        </p:spPr>
        <p:txBody>
          <a:bodyPr wrap="none" rtlCol="0" anchor="t">
            <a:spAutoFit/>
          </a:bodyPr>
          <a:p>
            <a:pPr algn="l"/>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注入html、js、css</a:t>
            </a:r>
            <a:endPar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nvSpPr>
        <p:spPr>
          <a:xfrm>
            <a:off x="1075690" y="1691005"/>
            <a:ext cx="1027811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whistle会自动根据响应内容的类型，判断是否注入相应的文本及如何注入(是否要用标签包裹起来)。</a:t>
            </a:r>
            <a:endParaRPr lang="zh-CN" altLang="en-US">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nvSpPr>
        <p:spPr>
          <a:xfrm>
            <a:off x="1075690" y="5293995"/>
            <a:ext cx="9629140" cy="64516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所有</a:t>
            </a:r>
            <a:r>
              <a:rPr lang="en-US" altLang="zh-CN">
                <a:latin typeface="华文新魏" panose="02010800040101010101" charset="-122"/>
                <a:ea typeface="华文新魏" panose="02010800040101010101" charset="-122"/>
                <a:cs typeface="华文新魏" panose="02010800040101010101" charset="-122"/>
              </a:rPr>
              <a:t>test.tf56</a:t>
            </a:r>
            <a:r>
              <a:rPr lang="zh-CN" altLang="en-US">
                <a:latin typeface="华文新魏" panose="02010800040101010101" charset="-122"/>
                <a:ea typeface="华文新魏" panose="02010800040101010101" charset="-122"/>
                <a:cs typeface="华文新魏" panose="02010800040101010101" charset="-122"/>
              </a:rPr>
              <a:t>.com域名下的请求，whistle都会根据响应类型，将处理好的文本注入到响应内容里面，js和css会分别自动加上script和style标签后追加到</a:t>
            </a:r>
            <a:r>
              <a:rPr lang="en-US" altLang="zh-CN">
                <a:latin typeface="华文新魏" panose="02010800040101010101" charset="-122"/>
                <a:ea typeface="华文新魏" panose="02010800040101010101" charset="-122"/>
                <a:cs typeface="华文新魏" panose="02010800040101010101" charset="-122"/>
              </a:rPr>
              <a:t>html</a:t>
            </a:r>
            <a:r>
              <a:rPr lang="zh-CN" altLang="en-US">
                <a:latin typeface="华文新魏" panose="02010800040101010101" charset="-122"/>
                <a:ea typeface="华文新魏" panose="02010800040101010101" charset="-122"/>
                <a:cs typeface="华文新魏" panose="02010800040101010101" charset="-122"/>
              </a:rPr>
              <a:t>内容后面。</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7" name="图片 6"/>
          <p:cNvPicPr>
            <a:picLocks noChangeAspect="1"/>
          </p:cNvPicPr>
          <p:nvPr/>
        </p:nvPicPr>
        <p:blipFill>
          <a:blip r:embed="rId1"/>
          <a:stretch>
            <a:fillRect/>
          </a:stretch>
        </p:blipFill>
        <p:spPr>
          <a:xfrm>
            <a:off x="2492375" y="2152650"/>
            <a:ext cx="6960235" cy="2933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8995410" y="767080"/>
            <a:ext cx="3027680"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在线</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注入</a:t>
            </a:r>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调试工具</a:t>
            </a:r>
            <a:endPar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nvSpPr>
        <p:spPr>
          <a:xfrm>
            <a:off x="1565910" y="1691005"/>
            <a:ext cx="856742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移动端</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如果我们线上出现了问题</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需要调试</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可以动态注入eruda.js</a:t>
            </a:r>
            <a:r>
              <a:rPr lang="en-US" altLang="zh-CN">
                <a:latin typeface="华文新魏" panose="02010800040101010101" charset="-122"/>
                <a:ea typeface="华文新魏" panose="02010800040101010101" charset="-122"/>
                <a:cs typeface="华文新魏" panose="02010800040101010101" charset="-122"/>
              </a:rPr>
              <a:t>: </a:t>
            </a:r>
            <a:endParaRPr lang="en-US" altLang="zh-CN">
              <a:latin typeface="华文新魏" panose="02010800040101010101" charset="-122"/>
              <a:ea typeface="华文新魏" panose="02010800040101010101" charset="-122"/>
              <a:cs typeface="华文新魏" panose="02010800040101010101" charset="-122"/>
            </a:endParaRPr>
          </a:p>
        </p:txBody>
      </p:sp>
      <p:pic>
        <p:nvPicPr>
          <p:cNvPr id="8" name="图片 7"/>
          <p:cNvPicPr>
            <a:picLocks noChangeAspect="1"/>
          </p:cNvPicPr>
          <p:nvPr/>
        </p:nvPicPr>
        <p:blipFill>
          <a:blip r:embed="rId1"/>
          <a:stretch>
            <a:fillRect/>
          </a:stretch>
        </p:blipFill>
        <p:spPr>
          <a:xfrm>
            <a:off x="1565910" y="2146935"/>
            <a:ext cx="6185535" cy="1168400"/>
          </a:xfrm>
          <a:prstGeom prst="rect">
            <a:avLst/>
          </a:prstGeom>
        </p:spPr>
      </p:pic>
      <p:pic>
        <p:nvPicPr>
          <p:cNvPr id="9" name="图片 8"/>
          <p:cNvPicPr>
            <a:picLocks noChangeAspect="1"/>
          </p:cNvPicPr>
          <p:nvPr/>
        </p:nvPicPr>
        <p:blipFill>
          <a:blip r:embed="rId2"/>
          <a:stretch>
            <a:fillRect/>
          </a:stretch>
        </p:blipFill>
        <p:spPr>
          <a:xfrm>
            <a:off x="1565910" y="3910330"/>
            <a:ext cx="7176770" cy="2492375"/>
          </a:xfrm>
          <a:prstGeom prst="rect">
            <a:avLst/>
          </a:prstGeom>
        </p:spPr>
      </p:pic>
      <p:sp>
        <p:nvSpPr>
          <p:cNvPr id="10" name="文本框 9"/>
          <p:cNvSpPr txBox="1"/>
          <p:nvPr/>
        </p:nvSpPr>
        <p:spPr>
          <a:xfrm>
            <a:off x="1565910" y="3542030"/>
            <a:ext cx="254000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load_eruda.js内容</a:t>
            </a:r>
            <a:r>
              <a:rPr lang="en-US" altLang="zh-CN">
                <a:latin typeface="华文新魏" panose="02010800040101010101" charset="-122"/>
                <a:ea typeface="华文新魏" panose="02010800040101010101" charset="-122"/>
                <a:cs typeface="华文新魏" panose="02010800040101010101" charset="-122"/>
              </a:rPr>
              <a:t>:</a:t>
            </a:r>
            <a:endParaRPr lang="en-US" altLang="zh-CN">
              <a:latin typeface="华文新魏" panose="02010800040101010101" charset="-122"/>
              <a:ea typeface="华文新魏" panose="02010800040101010101" charset="-122"/>
              <a:cs typeface="华文新魏" panose="02010800040101010101" charset="-122"/>
            </a:endParaRPr>
          </a:p>
        </p:txBody>
      </p:sp>
      <p:sp>
        <p:nvSpPr>
          <p:cNvPr id="11" name="文本框 10"/>
          <p:cNvSpPr txBox="1"/>
          <p:nvPr/>
        </p:nvSpPr>
        <p:spPr>
          <a:xfrm>
            <a:off x="7897495" y="2408555"/>
            <a:ext cx="4126230" cy="614045"/>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访问查看</a:t>
            </a:r>
            <a:r>
              <a:rPr lang="en-US" altLang="zh-CN">
                <a:latin typeface="华文新魏" panose="02010800040101010101" charset="-122"/>
                <a:ea typeface="华文新魏" panose="02010800040101010101" charset="-122"/>
                <a:cs typeface="华文新魏" panose="02010800040101010101" charset="-122"/>
              </a:rPr>
              <a:t>: </a:t>
            </a:r>
            <a:r>
              <a:rPr lang="zh-CN" altLang="en-US" sz="1600">
                <a:latin typeface="华文新魏" panose="02010800040101010101" charset="-122"/>
                <a:ea typeface="华文新魏" panose="02010800040101010101" charset="-122"/>
                <a:cs typeface="华文新魏" panose="02010800040101010101" charset="-122"/>
              </a:rPr>
              <a:t>https://zhuanlan.zhihu.com/p/33714266</a:t>
            </a:r>
            <a:endParaRPr lang="zh-CN" altLang="en-US" sz="1600">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10132060" y="767080"/>
            <a:ext cx="1684655" cy="521970"/>
          </a:xfrm>
          <a:prstGeom prst="rect">
            <a:avLst/>
          </a:prstGeom>
          <a:noFill/>
        </p:spPr>
        <p:txBody>
          <a:bodyPr wrap="none" rtlCol="0" anchor="t">
            <a:spAutoFit/>
          </a:bodyPr>
          <a:p>
            <a:pPr algn="l"/>
            <a:r>
              <a:rPr lang="en-US" altLang="zh-CN" sz="2800">
                <a:solidFill>
                  <a:srgbClr val="FF0000"/>
                </a:solidFill>
                <a:latin typeface="华文新魏" panose="02010800040101010101" charset="-122"/>
                <a:ea typeface="华文新魏" panose="02010800040101010101" charset="-122"/>
                <a:sym typeface="+mn-ea"/>
              </a:rPr>
              <a:t>jsonp(tpl)</a:t>
            </a:r>
            <a:endParaRPr lang="en-US" altLang="zh-CN" sz="2800">
              <a:solidFill>
                <a:srgbClr val="FF0000"/>
              </a:solidFill>
              <a:latin typeface="华文新魏" panose="02010800040101010101" charset="-122"/>
              <a:ea typeface="华文新魏" panose="02010800040101010101" charset="-122"/>
              <a:sym typeface="+mn-ea"/>
            </a:endParaRPr>
          </a:p>
        </p:txBody>
      </p:sp>
      <p:sp>
        <p:nvSpPr>
          <p:cNvPr id="5" name="文本框 4"/>
          <p:cNvSpPr txBox="1"/>
          <p:nvPr/>
        </p:nvSpPr>
        <p:spPr>
          <a:xfrm>
            <a:off x="1034415" y="1691005"/>
            <a:ext cx="10551795" cy="64516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tpl基本功能跟file一样可以做本地替换，但tpl内置了一个简单的模板引擎，支持用请求参数值替换文件里面对应的 {xxx} 占位符:</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7" name="图片 6"/>
          <p:cNvPicPr>
            <a:picLocks noChangeAspect="1"/>
          </p:cNvPicPr>
          <p:nvPr/>
        </p:nvPicPr>
        <p:blipFill>
          <a:blip r:embed="rId1"/>
          <a:stretch>
            <a:fillRect/>
          </a:stretch>
        </p:blipFill>
        <p:spPr>
          <a:xfrm>
            <a:off x="6710045" y="2336165"/>
            <a:ext cx="4135120" cy="2202180"/>
          </a:xfrm>
          <a:prstGeom prst="rect">
            <a:avLst/>
          </a:prstGeom>
        </p:spPr>
      </p:pic>
      <p:sp>
        <p:nvSpPr>
          <p:cNvPr id="8" name="文本框 7"/>
          <p:cNvSpPr txBox="1"/>
          <p:nvPr/>
        </p:nvSpPr>
        <p:spPr>
          <a:xfrm>
            <a:off x="1426210" y="4652010"/>
            <a:ext cx="7767955"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请求</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http://test.tf56.com/api/jsonp?callback=jsonpCallback</a:t>
            </a:r>
            <a:r>
              <a:rPr lang="en-US" altLang="zh-CN">
                <a:latin typeface="华文新魏" panose="02010800040101010101" charset="-122"/>
                <a:ea typeface="华文新魏" panose="02010800040101010101" charset="-122"/>
                <a:cs typeface="华文新魏" panose="02010800040101010101" charset="-122"/>
              </a:rPr>
              <a:t>, 返回：</a:t>
            </a:r>
            <a:endParaRPr lang="en-US" altLang="zh-CN">
              <a:latin typeface="华文新魏" panose="02010800040101010101" charset="-122"/>
              <a:ea typeface="华文新魏" panose="02010800040101010101" charset="-122"/>
              <a:cs typeface="华文新魏" panose="02010800040101010101" charset="-122"/>
            </a:endParaRPr>
          </a:p>
        </p:txBody>
      </p:sp>
      <p:pic>
        <p:nvPicPr>
          <p:cNvPr id="11" name="图片 10"/>
          <p:cNvPicPr>
            <a:picLocks noChangeAspect="1"/>
          </p:cNvPicPr>
          <p:nvPr/>
        </p:nvPicPr>
        <p:blipFill>
          <a:blip r:embed="rId2"/>
          <a:stretch>
            <a:fillRect/>
          </a:stretch>
        </p:blipFill>
        <p:spPr>
          <a:xfrm>
            <a:off x="1903730" y="5146675"/>
            <a:ext cx="2882900" cy="342900"/>
          </a:xfrm>
          <a:prstGeom prst="rect">
            <a:avLst/>
          </a:prstGeom>
        </p:spPr>
      </p:pic>
      <p:sp>
        <p:nvSpPr>
          <p:cNvPr id="12" name="文本框 11"/>
          <p:cNvSpPr txBox="1"/>
          <p:nvPr/>
        </p:nvSpPr>
        <p:spPr>
          <a:xfrm>
            <a:off x="1426210" y="5749925"/>
            <a:ext cx="5749290" cy="368300"/>
          </a:xfrm>
          <a:prstGeom prst="rect">
            <a:avLst/>
          </a:prstGeom>
          <a:noFill/>
        </p:spPr>
        <p:txBody>
          <a:bodyPr wrap="none" rtlCol="0" anchor="t">
            <a:spAutoFit/>
          </a:bodyPr>
          <a:p>
            <a:pPr algn="l"/>
            <a:r>
              <a:rPr lang="zh-CN" altLang="en-US">
                <a:latin typeface="华文新魏" panose="02010800040101010101" charset="-122"/>
                <a:ea typeface="华文新魏" panose="02010800040101010101" charset="-122"/>
                <a:cs typeface="华文新魏" panose="02010800040101010101" charset="-122"/>
                <a:sym typeface="+mn-ea"/>
              </a:rPr>
              <a:t>参数callback的值</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jsonpCallback替换了占位符</a:t>
            </a:r>
            <a:r>
              <a:rPr lang="en-US" altLang="zh-CN">
                <a:latin typeface="华文新魏" panose="02010800040101010101" charset="-122"/>
                <a:ea typeface="华文新魏" panose="02010800040101010101" charset="-122"/>
                <a:cs typeface="华文新魏" panose="02010800040101010101" charset="-122"/>
                <a:sym typeface="+mn-ea"/>
              </a:rPr>
              <a:t>{callback} </a:t>
            </a:r>
            <a:endParaRPr lang="en-US" altLang="zh-CN">
              <a:latin typeface="华文新魏" panose="02010800040101010101" charset="-122"/>
              <a:ea typeface="华文新魏" panose="02010800040101010101" charset="-122"/>
              <a:cs typeface="华文新魏" panose="02010800040101010101" charset="-122"/>
              <a:sym typeface="+mn-ea"/>
            </a:endParaRPr>
          </a:p>
        </p:txBody>
      </p:sp>
      <p:pic>
        <p:nvPicPr>
          <p:cNvPr id="13" name="图片 12"/>
          <p:cNvPicPr>
            <a:picLocks noChangeAspect="1"/>
          </p:cNvPicPr>
          <p:nvPr/>
        </p:nvPicPr>
        <p:blipFill>
          <a:blip r:embed="rId3"/>
          <a:stretch>
            <a:fillRect/>
          </a:stretch>
        </p:blipFill>
        <p:spPr>
          <a:xfrm>
            <a:off x="1508125" y="2654300"/>
            <a:ext cx="4241800" cy="1358900"/>
          </a:xfrm>
          <a:prstGeom prst="rect">
            <a:avLst/>
          </a:prstGeom>
        </p:spPr>
      </p:pic>
      <p:sp>
        <p:nvSpPr>
          <p:cNvPr id="14" name="右箭头 13"/>
          <p:cNvSpPr/>
          <p:nvPr/>
        </p:nvSpPr>
        <p:spPr>
          <a:xfrm rot="21180000" flipV="1">
            <a:off x="5614670" y="3678555"/>
            <a:ext cx="1053465" cy="76200"/>
          </a:xfrm>
          <a:prstGeom prst="rightArrow">
            <a:avLst>
              <a:gd name="adj1" fmla="val 10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000">
              <a:latin typeface="华文新魏" panose="02010800040101010101" charset="-122"/>
              <a:ea typeface="华文新魏" panose="02010800040101010101"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419590" y="767080"/>
            <a:ext cx="2508885" cy="521970"/>
          </a:xfrm>
          <a:prstGeom prst="rect">
            <a:avLst/>
          </a:prstGeom>
          <a:noFill/>
        </p:spPr>
        <p:txBody>
          <a:bodyPr wrap="squar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简单数据</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mock</a:t>
            </a:r>
            <a:endPar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5" name="文本框 4"/>
          <p:cNvSpPr txBox="1"/>
          <p:nvPr/>
        </p:nvSpPr>
        <p:spPr>
          <a:xfrm>
            <a:off x="1389380" y="2481580"/>
            <a:ext cx="2540000" cy="460375"/>
          </a:xfrm>
          <a:prstGeom prst="rect">
            <a:avLst/>
          </a:prstGeom>
          <a:noFill/>
        </p:spPr>
        <p:txBody>
          <a:bodyPr wrap="square" rtlCol="0" anchor="t">
            <a:spAutoFit/>
          </a:bodyPr>
          <a:p>
            <a:r>
              <a:rPr lang="zh-CN" altLang="en-US" sz="2400">
                <a:latin typeface="华文新魏" panose="02010800040101010101" charset="-122"/>
                <a:ea typeface="华文新魏" panose="02010800040101010101" charset="-122"/>
                <a:cs typeface="华文新魏" panose="02010800040101010101" charset="-122"/>
              </a:rPr>
              <a:t>示例</a:t>
            </a:r>
            <a:r>
              <a:rPr lang="en-US" altLang="zh-CN" sz="2400">
                <a:latin typeface="华文新魏" panose="02010800040101010101" charset="-122"/>
                <a:ea typeface="华文新魏" panose="02010800040101010101" charset="-122"/>
                <a:cs typeface="华文新魏" panose="02010800040101010101" charset="-122"/>
              </a:rPr>
              <a:t>: </a:t>
            </a:r>
            <a:endParaRPr lang="en-US" altLang="zh-CN" sz="2400">
              <a:latin typeface="华文新魏" panose="02010800040101010101" charset="-122"/>
              <a:ea typeface="华文新魏" panose="02010800040101010101" charset="-122"/>
              <a:cs typeface="华文新魏" panose="02010800040101010101" charset="-122"/>
            </a:endParaRPr>
          </a:p>
        </p:txBody>
      </p:sp>
      <p:pic>
        <p:nvPicPr>
          <p:cNvPr id="3" name="图片 2"/>
          <p:cNvPicPr>
            <a:picLocks noChangeAspect="1"/>
          </p:cNvPicPr>
          <p:nvPr/>
        </p:nvPicPr>
        <p:blipFill>
          <a:blip r:embed="rId1"/>
          <a:stretch>
            <a:fillRect/>
          </a:stretch>
        </p:blipFill>
        <p:spPr>
          <a:xfrm>
            <a:off x="1531620" y="2997835"/>
            <a:ext cx="9617710" cy="19627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514840" y="767080"/>
            <a:ext cx="2450465"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复杂数据</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mock</a:t>
            </a:r>
            <a:endPar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nvSpPr>
        <p:spPr>
          <a:xfrm>
            <a:off x="1212850" y="1504315"/>
            <a:ext cx="1053211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whistle 提供了一个强大的 mock 数据的插件，强大之处是可以结合 js 语句 + mock 语法去生成数据。</a:t>
            </a:r>
            <a:endParaRPr lang="zh-CN" altLang="en-US">
              <a:latin typeface="华文新魏" panose="02010800040101010101" charset="-122"/>
              <a:ea typeface="华文新魏" panose="02010800040101010101" charset="-122"/>
              <a:cs typeface="华文新魏" panose="02010800040101010101" charset="-122"/>
            </a:endParaRPr>
          </a:p>
        </p:txBody>
      </p:sp>
      <p:sp>
        <p:nvSpPr>
          <p:cNvPr id="5" name="文本框 4"/>
          <p:cNvSpPr txBox="1"/>
          <p:nvPr/>
        </p:nvSpPr>
        <p:spPr>
          <a:xfrm>
            <a:off x="1212850" y="2632075"/>
            <a:ext cx="254000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rPr>
              <a:t>先安装插件：</a:t>
            </a:r>
            <a:endParaRPr lang="zh-CN" altLang="en-US">
              <a:latin typeface="华文新魏" panose="02010800040101010101" charset="-122"/>
              <a:ea typeface="华文新魏" panose="02010800040101010101" charset="-122"/>
            </a:endParaRPr>
          </a:p>
        </p:txBody>
      </p:sp>
      <p:sp>
        <p:nvSpPr>
          <p:cNvPr id="7" name="文本框 6"/>
          <p:cNvSpPr txBox="1"/>
          <p:nvPr/>
        </p:nvSpPr>
        <p:spPr>
          <a:xfrm>
            <a:off x="1212850" y="2114550"/>
            <a:ext cx="579882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文档</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https://github.com/whistle-plugins/whistle.vase</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8" name="图片 7"/>
          <p:cNvPicPr>
            <a:picLocks noChangeAspect="1"/>
          </p:cNvPicPr>
          <p:nvPr/>
        </p:nvPicPr>
        <p:blipFill>
          <a:blip r:embed="rId1"/>
          <a:stretch>
            <a:fillRect/>
          </a:stretch>
        </p:blipFill>
        <p:spPr>
          <a:xfrm>
            <a:off x="1319530" y="3035300"/>
            <a:ext cx="3721100" cy="965200"/>
          </a:xfrm>
          <a:prstGeom prst="rect">
            <a:avLst/>
          </a:prstGeom>
        </p:spPr>
      </p:pic>
      <p:sp>
        <p:nvSpPr>
          <p:cNvPr id="6" name="文本框 5"/>
          <p:cNvSpPr txBox="1"/>
          <p:nvPr/>
        </p:nvSpPr>
        <p:spPr>
          <a:xfrm>
            <a:off x="1319530" y="4181475"/>
            <a:ext cx="10285095"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在 “Plugins” 菜单打开 vase 的界面，新建一个名字为 “mock_json” 的配置，并</a:t>
            </a:r>
            <a:r>
              <a:rPr lang="zh-CN" altLang="en-US">
                <a:solidFill>
                  <a:srgbClr val="FF0000"/>
                </a:solidFill>
                <a:latin typeface="华文新魏" panose="02010800040101010101" charset="-122"/>
                <a:ea typeface="华文新魏" panose="02010800040101010101" charset="-122"/>
                <a:cs typeface="华文新魏" panose="02010800040101010101" charset="-122"/>
              </a:rPr>
              <a:t>选择模板为 mock</a:t>
            </a:r>
            <a:endParaRPr lang="zh-CN" altLang="en-US">
              <a:solidFill>
                <a:srgbClr val="FF0000"/>
              </a:solidFill>
              <a:latin typeface="华文新魏" panose="02010800040101010101" charset="-122"/>
              <a:ea typeface="华文新魏" panose="02010800040101010101" charset="-122"/>
              <a:cs typeface="华文新魏" panose="02010800040101010101" charset="-122"/>
            </a:endParaRPr>
          </a:p>
        </p:txBody>
      </p:sp>
      <p:pic>
        <p:nvPicPr>
          <p:cNvPr id="9" name="图片 8"/>
          <p:cNvPicPr>
            <a:picLocks noChangeAspect="1"/>
          </p:cNvPicPr>
          <p:nvPr/>
        </p:nvPicPr>
        <p:blipFill>
          <a:blip r:embed="rId2"/>
          <a:stretch>
            <a:fillRect/>
          </a:stretch>
        </p:blipFill>
        <p:spPr>
          <a:xfrm>
            <a:off x="1348105" y="4708525"/>
            <a:ext cx="4267200" cy="1833245"/>
          </a:xfrm>
          <a:prstGeom prst="rect">
            <a:avLst/>
          </a:prstGeom>
        </p:spPr>
      </p:pic>
      <p:sp>
        <p:nvSpPr>
          <p:cNvPr id="10" name="文本框 9"/>
          <p:cNvSpPr txBox="1"/>
          <p:nvPr/>
        </p:nvSpPr>
        <p:spPr>
          <a:xfrm>
            <a:off x="3875405" y="5325110"/>
            <a:ext cx="1120140" cy="306705"/>
          </a:xfrm>
          <a:prstGeom prst="rect">
            <a:avLst/>
          </a:prstGeom>
          <a:noFill/>
        </p:spPr>
        <p:txBody>
          <a:bodyPr wrap="none" rtlCol="0">
            <a:spAutoFit/>
          </a:bodyPr>
          <a:p>
            <a:r>
              <a:rPr lang="en-US" altLang="zh-CN" sz="1400">
                <a:solidFill>
                  <a:srgbClr val="FF0000"/>
                </a:solidFill>
                <a:latin typeface="华文新魏" panose="02010800040101010101" charset="-122"/>
                <a:ea typeface="华文新魏" panose="02010800040101010101" charset="-122"/>
              </a:rPr>
              <a:t>mock.js</a:t>
            </a:r>
            <a:r>
              <a:rPr lang="zh-CN" altLang="en-US" sz="1400">
                <a:solidFill>
                  <a:srgbClr val="FF0000"/>
                </a:solidFill>
                <a:latin typeface="华文新魏" panose="02010800040101010101" charset="-122"/>
                <a:ea typeface="华文新魏" panose="02010800040101010101" charset="-122"/>
              </a:rPr>
              <a:t>语法</a:t>
            </a:r>
            <a:endParaRPr lang="zh-CN" altLang="en-US" sz="1400">
              <a:solidFill>
                <a:srgbClr val="FF0000"/>
              </a:solidFill>
              <a:latin typeface="华文新魏" panose="02010800040101010101" charset="-122"/>
              <a:ea typeface="华文新魏" panose="02010800040101010101"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514840" y="767080"/>
            <a:ext cx="2450465"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复杂数据</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mock</a:t>
            </a:r>
            <a:endPar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nvSpPr>
        <p:spPr>
          <a:xfrm>
            <a:off x="1212850" y="1504315"/>
            <a:ext cx="1053211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在 “Rules” 下配置一条 vase 的规则：</a:t>
            </a:r>
            <a:endParaRPr lang="zh-CN" altLang="en-US">
              <a:latin typeface="华文新魏" panose="02010800040101010101" charset="-122"/>
              <a:ea typeface="华文新魏" panose="02010800040101010101" charset="-122"/>
              <a:cs typeface="华文新魏" panose="02010800040101010101" charset="-122"/>
            </a:endParaRPr>
          </a:p>
        </p:txBody>
      </p:sp>
      <p:sp>
        <p:nvSpPr>
          <p:cNvPr id="6" name="文本框 5"/>
          <p:cNvSpPr txBox="1"/>
          <p:nvPr/>
        </p:nvSpPr>
        <p:spPr>
          <a:xfrm>
            <a:off x="1212850" y="3990340"/>
            <a:ext cx="10285095" cy="2030095"/>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有人可能会问</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如果想更自由度更高一点，用 js 去生成数据是否可行？</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当然可行，vase 提供了一种 “script” 模板可实现这种需求，里面可以写一些简单的 javascript API，还提供了 req（request）等内置数据对象，可以获取如请求的 headers、method、body、query、url 等数据</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sym typeface="+mn-ea"/>
              </a:rPr>
              <a:t>我们测试一下</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在</a:t>
            </a:r>
            <a:r>
              <a:rPr lang="en-US" altLang="zh-CN">
                <a:latin typeface="华文新魏" panose="02010800040101010101" charset="-122"/>
                <a:ea typeface="华文新魏" panose="02010800040101010101" charset="-122"/>
                <a:cs typeface="华文新魏" panose="02010800040101010101" charset="-122"/>
                <a:sym typeface="+mn-ea"/>
              </a:rPr>
              <a:t>vase</a:t>
            </a:r>
            <a:r>
              <a:rPr lang="zh-CN" altLang="en-US">
                <a:latin typeface="华文新魏" panose="02010800040101010101" charset="-122"/>
                <a:ea typeface="华文新魏" panose="02010800040101010101" charset="-122"/>
                <a:cs typeface="华文新魏" panose="02010800040101010101" charset="-122"/>
                <a:sym typeface="+mn-ea"/>
              </a:rPr>
              <a:t>界面新建一个名为</a:t>
            </a:r>
            <a:r>
              <a:rPr lang="en-US" altLang="zh-CN">
                <a:latin typeface="华文新魏" panose="02010800040101010101" charset="-122"/>
                <a:ea typeface="华文新魏" panose="02010800040101010101" charset="-122"/>
                <a:cs typeface="华文新魏" panose="02010800040101010101" charset="-122"/>
                <a:sym typeface="+mn-ea"/>
              </a:rPr>
              <a:t>'script_demo'</a:t>
            </a:r>
            <a:r>
              <a:rPr lang="zh-CN" altLang="en-US">
                <a:latin typeface="华文新魏" panose="02010800040101010101" charset="-122"/>
                <a:ea typeface="华文新魏" panose="02010800040101010101" charset="-122"/>
                <a:cs typeface="华文新魏" panose="02010800040101010101" charset="-122"/>
                <a:sym typeface="+mn-ea"/>
              </a:rPr>
              <a:t>的数据模板</a:t>
            </a:r>
            <a:r>
              <a:rPr lang="en-US" altLang="zh-CN">
                <a:latin typeface="华文新魏" panose="02010800040101010101" charset="-122"/>
                <a:ea typeface="华文新魏" panose="02010800040101010101" charset="-122"/>
                <a:cs typeface="华文新魏" panose="02010800040101010101" charset="-122"/>
                <a:sym typeface="+mn-ea"/>
              </a:rPr>
              <a:t>, 并</a:t>
            </a:r>
            <a:r>
              <a:rPr lang="en-US" altLang="zh-CN">
                <a:solidFill>
                  <a:srgbClr val="FF0000"/>
                </a:solidFill>
                <a:latin typeface="华文新魏" panose="02010800040101010101" charset="-122"/>
                <a:ea typeface="华文新魏" panose="02010800040101010101" charset="-122"/>
                <a:cs typeface="华文新魏" panose="02010800040101010101" charset="-122"/>
                <a:sym typeface="+mn-ea"/>
              </a:rPr>
              <a:t>选择 “script” 模板引擎</a:t>
            </a:r>
            <a:r>
              <a:rPr lang="en-US" altLang="zh-CN">
                <a:latin typeface="华文新魏" panose="02010800040101010101" charset="-122"/>
                <a:ea typeface="华文新魏" panose="02010800040101010101" charset="-122"/>
                <a:cs typeface="华文新魏" panose="02010800040101010101" charset="-122"/>
                <a:sym typeface="+mn-ea"/>
              </a:rPr>
              <a:t>: </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12" name="图片 11"/>
          <p:cNvPicPr>
            <a:picLocks noChangeAspect="1"/>
          </p:cNvPicPr>
          <p:nvPr/>
        </p:nvPicPr>
        <p:blipFill>
          <a:blip r:embed="rId1"/>
          <a:stretch>
            <a:fillRect/>
          </a:stretch>
        </p:blipFill>
        <p:spPr>
          <a:xfrm>
            <a:off x="1319530" y="1971675"/>
            <a:ext cx="5353685" cy="998220"/>
          </a:xfrm>
          <a:prstGeom prst="rect">
            <a:avLst/>
          </a:prstGeom>
        </p:spPr>
      </p:pic>
      <p:sp>
        <p:nvSpPr>
          <p:cNvPr id="13" name="文本框 12"/>
          <p:cNvSpPr txBox="1"/>
          <p:nvPr/>
        </p:nvSpPr>
        <p:spPr>
          <a:xfrm>
            <a:off x="1212850" y="3162300"/>
            <a:ext cx="785114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打开测试地址</a:t>
            </a:r>
            <a:r>
              <a:rPr lang="en-US" altLang="zh-CN">
                <a:latin typeface="华文新魏" panose="02010800040101010101" charset="-122"/>
                <a:ea typeface="华文新魏" panose="02010800040101010101" charset="-122"/>
                <a:cs typeface="华文新魏" panose="02010800040101010101" charset="-122"/>
              </a:rPr>
              <a:t>: http://test.tf56.com/api/list, </a:t>
            </a:r>
            <a:r>
              <a:rPr lang="zh-CN" altLang="en-US">
                <a:latin typeface="华文新魏" panose="02010800040101010101" charset="-122"/>
                <a:ea typeface="华文新魏" panose="02010800040101010101" charset="-122"/>
                <a:cs typeface="华文新魏" panose="02010800040101010101" charset="-122"/>
              </a:rPr>
              <a:t>即可看到模拟的数据</a:t>
            </a:r>
            <a:endParaRPr lang="zh-CN" altLang="en-US">
              <a:latin typeface="华文新魏" panose="02010800040101010101" charset="-122"/>
              <a:ea typeface="华文新魏" panose="02010800040101010101" charset="-122"/>
              <a:cs typeface="华文新魏" panose="02010800040101010101" charset="-122"/>
            </a:endParaRPr>
          </a:p>
        </p:txBody>
      </p:sp>
      <p:sp>
        <p:nvSpPr>
          <p:cNvPr id="14" name="文本框 13"/>
          <p:cNvSpPr txBox="1"/>
          <p:nvPr/>
        </p:nvSpPr>
        <p:spPr>
          <a:xfrm>
            <a:off x="1319530" y="5736590"/>
            <a:ext cx="238760" cy="368300"/>
          </a:xfrm>
          <a:prstGeom prst="rect">
            <a:avLst/>
          </a:prstGeom>
          <a:noFill/>
        </p:spPr>
        <p:txBody>
          <a:bodyPr wrap="none" rtlCol="0" anchor="t">
            <a:spAutoFit/>
          </a:bodyPr>
          <a:p>
            <a:pPr algn="l"/>
            <a:r>
              <a:rPr lang="en-US" altLang="zh-CN">
                <a:latin typeface="华文新魏" panose="02010800040101010101" charset="-122"/>
                <a:ea typeface="华文新魏" panose="02010800040101010101" charset="-122"/>
                <a:cs typeface="华文新魏" panose="02010800040101010101" charset="-122"/>
                <a:sym typeface="+mn-ea"/>
              </a:rPr>
              <a:t> </a:t>
            </a:r>
            <a:endParaRPr lang="en-US" altLang="zh-CN">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666605" y="767080"/>
            <a:ext cx="2450465"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复杂数据</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mock</a:t>
            </a:r>
            <a:endParaRPr lang="zh-CN" altLang="en-US" sz="2800">
              <a:solidFill>
                <a:srgbClr val="FF0000"/>
              </a:solidFill>
              <a:latin typeface="华文新魏" panose="02010800040101010101" charset="-122"/>
              <a:ea typeface="华文新魏" panose="02010800040101010101" charset="-122"/>
              <a:sym typeface="+mn-ea"/>
            </a:endParaRPr>
          </a:p>
        </p:txBody>
      </p:sp>
      <p:pic>
        <p:nvPicPr>
          <p:cNvPr id="6" name="图片 5"/>
          <p:cNvPicPr>
            <a:picLocks noChangeAspect="1"/>
          </p:cNvPicPr>
          <p:nvPr/>
        </p:nvPicPr>
        <p:blipFill>
          <a:blip r:embed="rId1"/>
          <a:stretch>
            <a:fillRect/>
          </a:stretch>
        </p:blipFill>
        <p:spPr>
          <a:xfrm>
            <a:off x="1072515" y="1511935"/>
            <a:ext cx="9768840" cy="1792605"/>
          </a:xfrm>
          <a:prstGeom prst="rect">
            <a:avLst/>
          </a:prstGeom>
        </p:spPr>
      </p:pic>
      <p:sp>
        <p:nvSpPr>
          <p:cNvPr id="9" name="文本框 8"/>
          <p:cNvSpPr txBox="1"/>
          <p:nvPr/>
        </p:nvSpPr>
        <p:spPr>
          <a:xfrm>
            <a:off x="1072515" y="3474720"/>
            <a:ext cx="427863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在 “Rules” 输入以下配置：</a:t>
            </a:r>
            <a:endParaRPr lang="zh-CN" altLang="en-US">
              <a:latin typeface="华文新魏" panose="02010800040101010101" charset="-122"/>
              <a:ea typeface="华文新魏" panose="02010800040101010101" charset="-122"/>
              <a:cs typeface="华文新魏" panose="02010800040101010101" charset="-122"/>
            </a:endParaRPr>
          </a:p>
        </p:txBody>
      </p:sp>
      <p:sp>
        <p:nvSpPr>
          <p:cNvPr id="10" name="文本框 9"/>
          <p:cNvSpPr txBox="1"/>
          <p:nvPr/>
        </p:nvSpPr>
        <p:spPr>
          <a:xfrm>
            <a:off x="1072515" y="3957955"/>
            <a:ext cx="4606925"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rPr>
              <a:t>test.tf56.com/api/list vase://script_demo</a:t>
            </a:r>
            <a:endParaRPr lang="zh-CN" altLang="en-US">
              <a:latin typeface="华文新魏" panose="02010800040101010101" charset="-122"/>
              <a:ea typeface="华文新魏" panose="02010800040101010101" charset="-122"/>
            </a:endParaRPr>
          </a:p>
        </p:txBody>
      </p:sp>
      <p:sp>
        <p:nvSpPr>
          <p:cNvPr id="11" name="文本框 10"/>
          <p:cNvSpPr txBox="1"/>
          <p:nvPr/>
        </p:nvSpPr>
        <p:spPr>
          <a:xfrm>
            <a:off x="1072515" y="4440555"/>
            <a:ext cx="254000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rPr>
              <a:t>注释掉上一条配置</a:t>
            </a:r>
            <a:r>
              <a:rPr lang="en-US" altLang="zh-CN">
                <a:latin typeface="华文新魏" panose="02010800040101010101" charset="-122"/>
                <a:ea typeface="华文新魏" panose="02010800040101010101" charset="-122"/>
              </a:rPr>
              <a:t>:</a:t>
            </a:r>
            <a:endParaRPr lang="en-US" altLang="zh-CN">
              <a:latin typeface="华文新魏" panose="02010800040101010101" charset="-122"/>
              <a:ea typeface="华文新魏" panose="02010800040101010101" charset="-122"/>
            </a:endParaRPr>
          </a:p>
        </p:txBody>
      </p:sp>
      <p:sp>
        <p:nvSpPr>
          <p:cNvPr id="12" name="文本框 11"/>
          <p:cNvSpPr txBox="1"/>
          <p:nvPr/>
        </p:nvSpPr>
        <p:spPr>
          <a:xfrm>
            <a:off x="1072515" y="4922520"/>
            <a:ext cx="472948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rPr>
              <a:t>test.tf56.com/api/list vase://mock_json</a:t>
            </a:r>
            <a:endParaRPr lang="zh-CN" altLang="en-US">
              <a:latin typeface="华文新魏" panose="02010800040101010101" charset="-122"/>
              <a:ea typeface="华文新魏" panose="02010800040101010101" charset="-122"/>
            </a:endParaRPr>
          </a:p>
        </p:txBody>
      </p:sp>
      <p:sp>
        <p:nvSpPr>
          <p:cNvPr id="13" name="文本框 12"/>
          <p:cNvSpPr txBox="1"/>
          <p:nvPr/>
        </p:nvSpPr>
        <p:spPr>
          <a:xfrm>
            <a:off x="1072515" y="5495925"/>
            <a:ext cx="10568305"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打开</a:t>
            </a:r>
            <a:r>
              <a:rPr lang="en-US" altLang="zh-CN">
                <a:latin typeface="华文新魏" panose="02010800040101010101" charset="-122"/>
                <a:ea typeface="华文新魏" panose="02010800040101010101" charset="-122"/>
                <a:cs typeface="华文新魏" panose="02010800040101010101" charset="-122"/>
              </a:rPr>
              <a:t>:</a:t>
            </a:r>
            <a:r>
              <a:rPr lang="zh-CN" altLang="en-US" u="sng">
                <a:latin typeface="华文新魏" panose="02010800040101010101" charset="-122"/>
                <a:ea typeface="华文新魏" panose="02010800040101010101" charset="-122"/>
                <a:cs typeface="华文新魏" panose="02010800040101010101" charset="-122"/>
              </a:rPr>
              <a:t>http://test.tf56.com/api/list?page=1</a:t>
            </a:r>
            <a:r>
              <a:rPr lang="en-US" altLang="zh-CN">
                <a:latin typeface="华文新魏" panose="02010800040101010101" charset="-122"/>
                <a:ea typeface="华文新魏" panose="02010800040101010101" charset="-122"/>
                <a:cs typeface="华文新魏" panose="02010800040101010101" charset="-122"/>
              </a:rPr>
              <a:t>, 可尝试改变、删除 page参数，会发现返回的数据会随之改变。 </a:t>
            </a:r>
            <a:endParaRPr lang="en-US" altLang="zh-CN">
              <a:latin typeface="华文新魏" panose="02010800040101010101" charset="-122"/>
              <a:ea typeface="华文新魏" panose="02010800040101010101" charset="-122"/>
              <a:cs typeface="华文新魏" panose="02010800040101010101" charset="-122"/>
            </a:endParaRPr>
          </a:p>
        </p:txBody>
      </p:sp>
      <p:sp>
        <p:nvSpPr>
          <p:cNvPr id="14" name="文本框 13"/>
          <p:cNvSpPr txBox="1"/>
          <p:nvPr/>
        </p:nvSpPr>
        <p:spPr>
          <a:xfrm>
            <a:off x="1072515" y="6063615"/>
            <a:ext cx="9333865" cy="368300"/>
          </a:xfrm>
          <a:prstGeom prst="rect">
            <a:avLst/>
          </a:prstGeom>
          <a:noFill/>
        </p:spPr>
        <p:txBody>
          <a:bodyPr wrap="none" rtlCol="0" anchor="t">
            <a:spAutoFit/>
          </a:bodyPr>
          <a:p>
            <a:r>
              <a:rPr lang="zh-CN" altLang="en-US">
                <a:latin typeface="华文新魏" panose="02010800040101010101" charset="-122"/>
                <a:ea typeface="华文新魏" panose="02010800040101010101" charset="-122"/>
                <a:cs typeface="华文新魏" panose="02010800040101010101" charset="-122"/>
                <a:sym typeface="+mn-ea"/>
              </a:rPr>
              <a:t>在</a:t>
            </a:r>
            <a:r>
              <a:rPr lang="zh-CN" altLang="en-US">
                <a:latin typeface="华文新魏" panose="02010800040101010101" charset="-122"/>
                <a:ea typeface="华文新魏" panose="02010800040101010101" charset="-122"/>
                <a:cs typeface="华文新魏" panose="02010800040101010101" charset="-122"/>
                <a:sym typeface="+mn-ea"/>
                <a:hlinkClick r:id="rId2" action="ppaction://hlinkfile"/>
              </a:rPr>
              <a:t>文档</a:t>
            </a:r>
            <a:r>
              <a:rPr lang="zh-CN" altLang="en-US">
                <a:latin typeface="华文新魏" panose="02010800040101010101" charset="-122"/>
                <a:ea typeface="华文新魏" panose="02010800040101010101" charset="-122"/>
                <a:cs typeface="华文新魏" panose="02010800040101010101" charset="-122"/>
                <a:sym typeface="+mn-ea"/>
              </a:rPr>
              <a:t>中</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可以发现</a:t>
            </a:r>
            <a:r>
              <a:rPr lang="en-US" altLang="zh-CN">
                <a:latin typeface="华文新魏" panose="02010800040101010101" charset="-122"/>
                <a:ea typeface="华文新魏" panose="02010800040101010101" charset="-122"/>
                <a:cs typeface="华文新魏" panose="02010800040101010101" charset="-122"/>
                <a:sym typeface="+mn-ea"/>
              </a:rPr>
              <a:t>vase</a:t>
            </a:r>
            <a:r>
              <a:rPr lang="zh-CN" altLang="en-US">
                <a:latin typeface="华文新魏" panose="02010800040101010101" charset="-122"/>
                <a:ea typeface="华文新魏" panose="02010800040101010101" charset="-122"/>
                <a:cs typeface="华文新魏" panose="02010800040101010101" charset="-122"/>
                <a:sym typeface="+mn-ea"/>
              </a:rPr>
              <a:t>支持非常多的模板引擎</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上面只是简单介绍了</a:t>
            </a:r>
            <a:r>
              <a:rPr lang="en-US" altLang="zh-CN">
                <a:latin typeface="华文新魏" panose="02010800040101010101" charset="-122"/>
                <a:ea typeface="华文新魏" panose="02010800040101010101" charset="-122"/>
                <a:cs typeface="华文新魏" panose="02010800040101010101" charset="-122"/>
                <a:sym typeface="+mn-ea"/>
              </a:rPr>
              <a:t>2</a:t>
            </a:r>
            <a:r>
              <a:rPr lang="zh-CN" altLang="en-US">
                <a:latin typeface="华文新魏" panose="02010800040101010101" charset="-122"/>
                <a:ea typeface="华文新魏" panose="02010800040101010101" charset="-122"/>
                <a:cs typeface="华文新魏" panose="02010800040101010101" charset="-122"/>
                <a:sym typeface="+mn-ea"/>
              </a:rPr>
              <a:t>种</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其他的请自行查看</a:t>
            </a:r>
            <a:endParaRPr lang="zh-CN" altLang="en-US">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748520" y="767080"/>
            <a:ext cx="1605280"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配置同步</a:t>
            </a:r>
            <a:endPar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9" name="文本框 8"/>
          <p:cNvSpPr txBox="1"/>
          <p:nvPr/>
        </p:nvSpPr>
        <p:spPr>
          <a:xfrm>
            <a:off x="1072515" y="1517650"/>
            <a:ext cx="9753600" cy="92202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前面我们配置了一大堆</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但是每个人都需要配置一遍嘛</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这样不是很麻烦</a:t>
            </a:r>
            <a:r>
              <a:rPr lang="en-US" altLang="zh-CN">
                <a:latin typeface="华文新魏" panose="02010800040101010101" charset="-122"/>
                <a:ea typeface="华文新魏" panose="02010800040101010101" charset="-122"/>
                <a:cs typeface="华文新魏" panose="02010800040101010101" charset="-122"/>
              </a:rPr>
              <a:t>? </a:t>
            </a:r>
            <a:r>
              <a:rPr lang="en-US" altLang="zh-CN">
                <a:solidFill>
                  <a:schemeClr val="tx1"/>
                </a:solidFill>
                <a:latin typeface="华文新魏" panose="02010800040101010101" charset="-122"/>
                <a:ea typeface="华文新魏" panose="02010800040101010101" charset="-122"/>
                <a:cs typeface="华文新魏" panose="02010800040101010101" charset="-122"/>
                <a:sym typeface="+mn-ea"/>
              </a:rPr>
              <a:t>whistle</a:t>
            </a:r>
            <a:r>
              <a:rPr lang="zh-CN" altLang="en-US">
                <a:solidFill>
                  <a:schemeClr val="tx1"/>
                </a:solidFill>
                <a:latin typeface="华文新魏" panose="02010800040101010101" charset="-122"/>
                <a:ea typeface="华文新魏" panose="02010800040101010101" charset="-122"/>
                <a:cs typeface="华文新魏" panose="02010800040101010101" charset="-122"/>
                <a:sym typeface="+mn-ea"/>
              </a:rPr>
              <a:t>支持一键配置功能</a:t>
            </a:r>
            <a:r>
              <a:rPr lang="en-US" altLang="zh-CN">
                <a:solidFill>
                  <a:schemeClr val="tx1"/>
                </a:solidFill>
                <a:latin typeface="华文新魏" panose="02010800040101010101" charset="-122"/>
                <a:ea typeface="华文新魏" panose="02010800040101010101" charset="-122"/>
                <a:cs typeface="华文新魏" panose="02010800040101010101" charset="-122"/>
                <a:sym typeface="+mn-ea"/>
              </a:rPr>
              <a:t>, </a:t>
            </a:r>
            <a:r>
              <a:rPr lang="zh-CN" altLang="en-US">
                <a:solidFill>
                  <a:schemeClr val="tx1"/>
                </a:solidFill>
                <a:latin typeface="华文新魏" panose="02010800040101010101" charset="-122"/>
                <a:ea typeface="华文新魏" panose="02010800040101010101" charset="-122"/>
                <a:cs typeface="华文新魏" panose="02010800040101010101" charset="-122"/>
                <a:sym typeface="+mn-ea"/>
              </a:rPr>
              <a:t>只要使用命令行</a:t>
            </a:r>
            <a:r>
              <a:rPr lang="en-US" altLang="zh-CN">
                <a:solidFill>
                  <a:schemeClr val="tx1"/>
                </a:solidFill>
                <a:latin typeface="华文新魏" panose="02010800040101010101" charset="-122"/>
                <a:ea typeface="华文新魏" panose="02010800040101010101" charset="-122"/>
                <a:cs typeface="华文新魏" panose="02010800040101010101" charset="-122"/>
                <a:sym typeface="+mn-ea"/>
              </a:rPr>
              <a:t>: </a:t>
            </a:r>
            <a:endParaRPr lang="en-US" altLang="zh-CN">
              <a:solidFill>
                <a:schemeClr val="tx1"/>
              </a:solidFill>
              <a:latin typeface="华文新魏" panose="02010800040101010101" charset="-122"/>
              <a:ea typeface="华文新魏" panose="02010800040101010101" charset="-122"/>
              <a:cs typeface="华文新魏" panose="02010800040101010101" charset="-122"/>
              <a:sym typeface="+mn-ea"/>
            </a:endParaRPr>
          </a:p>
          <a:p>
            <a:r>
              <a:rPr lang="en-US" altLang="zh-CN">
                <a:solidFill>
                  <a:srgbClr val="FF0000"/>
                </a:solidFill>
                <a:latin typeface="华文新魏" panose="02010800040101010101" charset="-122"/>
                <a:ea typeface="华文新魏" panose="02010800040101010101" charset="-122"/>
                <a:cs typeface="华文新魏" panose="02010800040101010101" charset="-122"/>
                <a:sym typeface="+mn-ea"/>
              </a:rPr>
              <a:t>    </a:t>
            </a:r>
            <a:endParaRPr lang="en-US" altLang="zh-CN">
              <a:solidFill>
                <a:schemeClr val="bg2">
                  <a:lumMod val="75000"/>
                </a:schemeClr>
              </a:solidFill>
              <a:latin typeface="华文新魏" panose="02010800040101010101" charset="-122"/>
              <a:ea typeface="华文新魏" panose="02010800040101010101" charset="-122"/>
              <a:cs typeface="华文新魏" panose="02010800040101010101" charset="-122"/>
              <a:sym typeface="+mn-ea"/>
            </a:endParaRPr>
          </a:p>
        </p:txBody>
      </p:sp>
      <p:sp>
        <p:nvSpPr>
          <p:cNvPr id="3" name="文本框 2"/>
          <p:cNvSpPr txBox="1"/>
          <p:nvPr/>
        </p:nvSpPr>
        <p:spPr>
          <a:xfrm>
            <a:off x="1145540" y="2715260"/>
            <a:ext cx="479806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如项目根目录文件 .whistle.js：</a:t>
            </a:r>
            <a:endParaRPr lang="zh-CN" altLang="en-US">
              <a:latin typeface="华文新魏" panose="02010800040101010101" charset="-122"/>
              <a:ea typeface="华文新魏" panose="02010800040101010101" charset="-122"/>
              <a:cs typeface="华文新魏" panose="02010800040101010101" charset="-122"/>
            </a:endParaRPr>
          </a:p>
        </p:txBody>
      </p:sp>
      <p:pic>
        <p:nvPicPr>
          <p:cNvPr id="5" name="图片 4"/>
          <p:cNvPicPr>
            <a:picLocks noChangeAspect="1"/>
          </p:cNvPicPr>
          <p:nvPr/>
        </p:nvPicPr>
        <p:blipFill>
          <a:blip r:embed="rId1"/>
          <a:stretch>
            <a:fillRect/>
          </a:stretch>
        </p:blipFill>
        <p:spPr>
          <a:xfrm>
            <a:off x="1234440" y="3076575"/>
            <a:ext cx="5273040" cy="2298700"/>
          </a:xfrm>
          <a:prstGeom prst="rect">
            <a:avLst/>
          </a:prstGeom>
        </p:spPr>
      </p:pic>
      <p:sp>
        <p:nvSpPr>
          <p:cNvPr id="7" name="文本框 6"/>
          <p:cNvSpPr txBox="1"/>
          <p:nvPr/>
        </p:nvSpPr>
        <p:spPr>
          <a:xfrm>
            <a:off x="1172210" y="5452745"/>
            <a:ext cx="9766935" cy="119888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这时如果本地whistle里面没有同名的规则且不为空，则会自动创建一个并自动启用，如果存在则会提醒：The rule already exists, to override it, you must add CLI option --force.</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r>
              <a:rPr lang="zh-CN" altLang="en-US">
                <a:latin typeface="华文新魏" panose="02010800040101010101" charset="-122"/>
                <a:ea typeface="华文新魏" panose="02010800040101010101" charset="-122"/>
                <a:cs typeface="华文新魏" panose="02010800040101010101" charset="-122"/>
              </a:rPr>
              <a:t>可以通过 w2 add --force 强制覆盖当前同名规则。</a:t>
            </a:r>
            <a:endParaRPr lang="zh-CN" altLang="en-US">
              <a:latin typeface="华文新魏" panose="02010800040101010101" charset="-122"/>
              <a:ea typeface="华文新魏" panose="02010800040101010101" charset="-122"/>
              <a:cs typeface="华文新魏" panose="02010800040101010101" charset="-122"/>
            </a:endParaRPr>
          </a:p>
        </p:txBody>
      </p:sp>
      <p:sp>
        <p:nvSpPr>
          <p:cNvPr id="8" name="文本框 7"/>
          <p:cNvSpPr txBox="1"/>
          <p:nvPr/>
        </p:nvSpPr>
        <p:spPr>
          <a:xfrm>
            <a:off x="1552575" y="2240280"/>
            <a:ext cx="6850380" cy="368300"/>
          </a:xfrm>
          <a:prstGeom prst="rect">
            <a:avLst/>
          </a:prstGeom>
          <a:noFill/>
        </p:spPr>
        <p:txBody>
          <a:bodyPr wrap="none" rtlCol="0" anchor="t">
            <a:spAutoFit/>
          </a:bodyPr>
          <a:p>
            <a:r>
              <a:rPr lang="en-US" altLang="zh-CN">
                <a:solidFill>
                  <a:srgbClr val="FF0000"/>
                </a:solidFill>
                <a:latin typeface="华文新魏" panose="02010800040101010101" charset="-122"/>
                <a:ea typeface="华文新魏" panose="02010800040101010101" charset="-122"/>
                <a:cs typeface="华文新魏" panose="02010800040101010101" charset="-122"/>
                <a:sym typeface="+mn-ea"/>
              </a:rPr>
              <a:t>w2 add [filepath]  </a:t>
            </a:r>
            <a:r>
              <a:rPr lang="en-US" altLang="zh-CN">
                <a:solidFill>
                  <a:schemeClr val="bg2">
                    <a:lumMod val="75000"/>
                  </a:schemeClr>
                </a:solidFill>
                <a:latin typeface="华文新魏" panose="02010800040101010101" charset="-122"/>
                <a:ea typeface="华文新魏" panose="02010800040101010101" charset="-122"/>
                <a:cs typeface="华文新魏" panose="02010800040101010101" charset="-122"/>
                <a:sym typeface="+mn-ea"/>
              </a:rPr>
              <a:t>(</a:t>
            </a:r>
            <a:r>
              <a:rPr lang="en-US" altLang="zh-CN">
                <a:latin typeface="华文新魏" panose="02010800040101010101" charset="-122"/>
                <a:ea typeface="华文新魏" panose="02010800040101010101" charset="-122"/>
                <a:cs typeface="华文新魏" panose="02010800040101010101" charset="-122"/>
                <a:sym typeface="+mn-ea"/>
              </a:rPr>
              <a:t> </a:t>
            </a:r>
            <a:r>
              <a:rPr lang="en-US" altLang="zh-CN">
                <a:solidFill>
                  <a:schemeClr val="bg2">
                    <a:lumMod val="75000"/>
                  </a:schemeClr>
                </a:solidFill>
                <a:latin typeface="华文新魏" panose="02010800040101010101" charset="-122"/>
                <a:ea typeface="华文新魏" panose="02010800040101010101" charset="-122"/>
                <a:cs typeface="华文新魏" panose="02010800040101010101" charset="-122"/>
                <a:sym typeface="+mn-ea"/>
              </a:rPr>
              <a:t>ps: filepath可选，默认为当前目录的 .whistle.js)</a:t>
            </a:r>
            <a:endParaRPr lang="zh-CN" altLang="en-US"/>
          </a:p>
        </p:txBody>
      </p:sp>
      <p:sp>
        <p:nvSpPr>
          <p:cNvPr id="16" name="文本框 15"/>
          <p:cNvSpPr txBox="1"/>
          <p:nvPr/>
        </p:nvSpPr>
        <p:spPr>
          <a:xfrm>
            <a:off x="8746490" y="3841750"/>
            <a:ext cx="640080" cy="368300"/>
          </a:xfrm>
          <a:prstGeom prst="rect">
            <a:avLst/>
          </a:prstGeom>
          <a:noFill/>
        </p:spPr>
        <p:txBody>
          <a:bodyPr wrap="none" rtlCol="0" anchor="t">
            <a:spAutoFit/>
          </a:bodyPr>
          <a:p>
            <a:r>
              <a:rPr lang="zh-CN" altLang="en-US">
                <a:solidFill>
                  <a:schemeClr val="bg2">
                    <a:lumMod val="75000"/>
                  </a:schemeClr>
                </a:solidFill>
                <a:latin typeface="华文新魏" panose="02010800040101010101" charset="-122"/>
                <a:ea typeface="华文新魏" panose="02010800040101010101" charset="-122"/>
                <a:cs typeface="华文新魏" panose="02010800040101010101" charset="-122"/>
                <a:sym typeface="+mn-ea"/>
                <a:hlinkClick r:id="rId2" action="ppaction://hlinkfile"/>
              </a:rPr>
              <a:t>文档</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416560"/>
            <a:ext cx="10515600" cy="1325563"/>
          </a:xfrm>
        </p:spPr>
        <p:txBody>
          <a:bodyPr/>
          <a:p>
            <a:r>
              <a:rPr lang="zh-CN" altLang="en-US" sz="4000">
                <a:solidFill>
                  <a:srgbClr val="FF0000"/>
                </a:solidFill>
                <a:latin typeface="华文新魏" panose="02010800040101010101" charset="-122"/>
                <a:ea typeface="华文新魏" panose="02010800040101010101" charset="-122"/>
              </a:rPr>
              <a:t>概述</a:t>
            </a:r>
            <a:endParaRPr lang="zh-CN" altLang="en-US" sz="4000">
              <a:solidFill>
                <a:srgbClr val="FF0000"/>
              </a:solidFill>
              <a:latin typeface="华文新魏" panose="02010800040101010101" charset="-122"/>
              <a:ea typeface="华文新魏" panose="02010800040101010101" charset="-122"/>
            </a:endParaRPr>
          </a:p>
        </p:txBody>
      </p:sp>
      <p:sp>
        <p:nvSpPr>
          <p:cNvPr id="3" name="内容占位符 2"/>
          <p:cNvSpPr>
            <a:spLocks noGrp="1"/>
          </p:cNvSpPr>
          <p:nvPr>
            <p:ph idx="1"/>
          </p:nvPr>
        </p:nvSpPr>
        <p:spPr>
          <a:xfrm>
            <a:off x="838200" y="2138680"/>
            <a:ext cx="10515600" cy="4351338"/>
          </a:xfrm>
        </p:spPr>
        <p:txBody>
          <a:bodyPr/>
          <a:p>
            <a:pPr>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为什么需要一个代理工具</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zh-CN" altLang="en-US">
                <a:latin typeface="华文新魏" panose="02010800040101010101" charset="-122"/>
                <a:ea typeface="华文新魏" panose="02010800040101010101" charset="-122"/>
                <a:cs typeface="华文新魏" panose="02010800040101010101" charset="-122"/>
              </a:rPr>
              <a:t> 常见的代理工具</a:t>
            </a:r>
            <a:endParaRPr lang="zh-CN" altLang="en-US">
              <a:latin typeface="华文新魏" panose="02010800040101010101" charset="-122"/>
              <a:ea typeface="华文新魏" panose="02010800040101010101" charset="-122"/>
              <a:cs typeface="华文新魏" panose="02010800040101010101" charset="-122"/>
            </a:endParaRPr>
          </a:p>
          <a:p>
            <a:endParaRPr lang="zh-CN" altLang="en-US">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zh-CN" altLang="en-US">
                <a:latin typeface="华文新魏" panose="02010800040101010101" charset="-122"/>
                <a:ea typeface="华文新魏" panose="02010800040101010101" charset="-122"/>
                <a:cs typeface="华文新魏" panose="02010800040101010101" charset="-122"/>
              </a:rPr>
              <a:t> </a:t>
            </a:r>
            <a:r>
              <a:rPr lang="en-US" altLang="zh-CN">
                <a:latin typeface="华文新魏" panose="02010800040101010101" charset="-122"/>
                <a:ea typeface="华文新魏" panose="02010800040101010101" charset="-122"/>
                <a:cs typeface="华文新魏" panose="02010800040101010101" charset="-122"/>
              </a:rPr>
              <a:t>Fiddler</a:t>
            </a:r>
            <a:r>
              <a:rPr lang="zh-CN" altLang="en-US">
                <a:latin typeface="华文新魏" panose="02010800040101010101" charset="-122"/>
                <a:ea typeface="华文新魏" panose="02010800040101010101" charset="-122"/>
                <a:cs typeface="华文新魏" panose="02010800040101010101" charset="-122"/>
              </a:rPr>
              <a:t>简单介绍</a:t>
            </a:r>
            <a:endParaRPr lang="en-US" altLang="zh-CN">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endParaRPr lang="zh-CN" altLang="en-US">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 whistle</a:t>
            </a:r>
            <a:r>
              <a:rPr lang="zh-CN" altLang="en-US">
                <a:latin typeface="华文新魏" panose="02010800040101010101" charset="-122"/>
                <a:ea typeface="华文新魏" panose="02010800040101010101" charset="-122"/>
                <a:cs typeface="华文新魏" panose="02010800040101010101" charset="-122"/>
              </a:rPr>
              <a:t>的使用</a:t>
            </a:r>
            <a:endParaRPr lang="en-US" altLang="zh-CN">
              <a:latin typeface="华文新魏" panose="02010800040101010101" charset="-122"/>
              <a:ea typeface="华文新魏" panose="02010800040101010101" charset="-122"/>
              <a:cs typeface="华文新魏" panose="02010800040101010101" charset="-122"/>
            </a:endParaRPr>
          </a:p>
          <a:p>
            <a:pPr marL="0" indent="0">
              <a:buNone/>
            </a:pPr>
            <a:endParaRPr lang="en-US" altLang="zh-CN">
              <a:latin typeface="华文新魏" panose="02010800040101010101" charset="-122"/>
              <a:ea typeface="华文新魏" panose="02010800040101010101" charset="-122"/>
              <a:cs typeface="华文新魏" panose="02010800040101010101" charset="-122"/>
            </a:endParaRPr>
          </a:p>
          <a:p>
            <a:endParaRPr lang="en-US" altLang="zh-CN">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748520" y="767080"/>
            <a:ext cx="1605280"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rPr>
              <a:t>配置同步</a:t>
            </a:r>
            <a:endParaRPr lang="zh-CN" altLang="en-US" sz="2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nvSpPr>
        <p:spPr>
          <a:xfrm>
            <a:off x="1212215" y="1691005"/>
            <a:ext cx="9766935" cy="398780"/>
          </a:xfrm>
          <a:prstGeom prst="rect">
            <a:avLst/>
          </a:prstGeom>
          <a:noFill/>
        </p:spPr>
        <p:txBody>
          <a:bodyPr wrap="square" rtlCol="0" anchor="t">
            <a:spAutoFit/>
          </a:bodyPr>
          <a:p>
            <a:r>
              <a:rPr lang="zh-CN" altLang="en-US" sz="2000">
                <a:latin typeface="华文新魏" panose="02010800040101010101" charset="-122"/>
                <a:ea typeface="华文新魏" panose="02010800040101010101" charset="-122"/>
                <a:cs typeface="华文新魏" panose="02010800040101010101" charset="-122"/>
              </a:rPr>
              <a:t>也可以异步获取规则 .whistle.js：</a:t>
            </a:r>
            <a:endParaRPr lang="zh-CN" altLang="en-US" sz="2000">
              <a:latin typeface="华文新魏" panose="02010800040101010101" charset="-122"/>
              <a:ea typeface="华文新魏" panose="02010800040101010101" charset="-122"/>
              <a:cs typeface="华文新魏" panose="02010800040101010101" charset="-122"/>
            </a:endParaRPr>
          </a:p>
        </p:txBody>
      </p:sp>
      <p:pic>
        <p:nvPicPr>
          <p:cNvPr id="6" name="图片 5"/>
          <p:cNvPicPr>
            <a:picLocks noChangeAspect="1"/>
          </p:cNvPicPr>
          <p:nvPr/>
        </p:nvPicPr>
        <p:blipFill>
          <a:blip r:embed="rId1"/>
          <a:stretch>
            <a:fillRect/>
          </a:stretch>
        </p:blipFill>
        <p:spPr>
          <a:xfrm>
            <a:off x="1498600" y="2221865"/>
            <a:ext cx="6813550" cy="40449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98450"/>
            <a:ext cx="10515600" cy="1043305"/>
          </a:xfrm>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10692130" y="558800"/>
            <a:ext cx="894080" cy="521970"/>
          </a:xfrm>
          <a:prstGeom prst="rect">
            <a:avLst/>
          </a:prstGeom>
          <a:noFill/>
        </p:spPr>
        <p:txBody>
          <a:bodyPr wrap="none" rtlCol="0" anchor="t">
            <a:spAutoFit/>
          </a:bodyPr>
          <a:p>
            <a:pPr algn="l"/>
            <a:r>
              <a:rPr lang="zh-CN" altLang="en-US" sz="2800">
                <a:solidFill>
                  <a:srgbClr val="FF0000"/>
                </a:solidFill>
                <a:latin typeface="华文新魏" panose="02010800040101010101" charset="-122"/>
                <a:ea typeface="华文新魏" panose="02010800040101010101" charset="-122"/>
                <a:sym typeface="+mn-ea"/>
              </a:rPr>
              <a:t>其它</a:t>
            </a:r>
            <a:endParaRPr lang="zh-CN" altLang="en-US" sz="2800">
              <a:solidFill>
                <a:srgbClr val="FF0000"/>
              </a:solidFill>
              <a:latin typeface="华文新魏" panose="02010800040101010101" charset="-122"/>
              <a:ea typeface="华文新魏" panose="02010800040101010101" charset="-122"/>
              <a:sym typeface="+mn-ea"/>
            </a:endParaRPr>
          </a:p>
        </p:txBody>
      </p:sp>
      <p:pic>
        <p:nvPicPr>
          <p:cNvPr id="3" name="图片 2"/>
          <p:cNvPicPr>
            <a:picLocks noChangeAspect="1"/>
          </p:cNvPicPr>
          <p:nvPr/>
        </p:nvPicPr>
        <p:blipFill>
          <a:blip r:embed="rId1"/>
          <a:stretch>
            <a:fillRect/>
          </a:stretch>
        </p:blipFill>
        <p:spPr>
          <a:xfrm>
            <a:off x="2197100" y="1559560"/>
            <a:ext cx="6687185" cy="3872865"/>
          </a:xfrm>
          <a:prstGeom prst="rect">
            <a:avLst/>
          </a:prstGeom>
        </p:spPr>
      </p:pic>
      <p:graphicFrame>
        <p:nvGraphicFramePr>
          <p:cNvPr id="7" name="对象 6">
            <a:hlinkClick r:id="" action="ppaction://ole?verb="/>
          </p:cNvPr>
          <p:cNvGraphicFramePr>
            <a:graphicFrameLocks noChangeAspect="1"/>
          </p:cNvGraphicFramePr>
          <p:nvPr/>
        </p:nvGraphicFramePr>
        <p:xfrm>
          <a:off x="10043160" y="4871085"/>
          <a:ext cx="1126490" cy="1126490"/>
        </p:xfrm>
        <a:graphic>
          <a:graphicData uri="http://schemas.openxmlformats.org/presentationml/2006/ole">
            <mc:AlternateContent xmlns:mc="http://schemas.openxmlformats.org/markup-compatibility/2006">
              <mc:Choice xmlns:v="urn:schemas-microsoft-com:vml" Requires="v">
                <p:oleObj spid="_x0000_s1026" name="" showAsIcon="1" r:id="rId2" imgW="1524000" imgH="1524000" progId="Package">
                  <p:embed/>
                </p:oleObj>
              </mc:Choice>
              <mc:Fallback>
                <p:oleObj name="" showAsIcon="1" r:id="rId2" imgW="1524000" imgH="1524000" progId="Package">
                  <p:embed/>
                  <p:pic>
                    <p:nvPicPr>
                      <p:cNvPr id="0" name="图片 1025"/>
                      <p:cNvPicPr/>
                      <p:nvPr/>
                    </p:nvPicPr>
                    <p:blipFill>
                      <a:blip r:embed="rId3"/>
                      <a:stretch>
                        <a:fillRect/>
                      </a:stretch>
                    </p:blipFill>
                    <p:spPr>
                      <a:xfrm>
                        <a:off x="10043160" y="4871085"/>
                        <a:ext cx="1126490" cy="112649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p:txBody>
          <a:bodyPr/>
          <a:p>
            <a:pPr marL="0" indent="0">
              <a:buNone/>
            </a:pPr>
            <a:r>
              <a:rPr lang="en-US" altLang="zh-CN">
                <a:latin typeface="华文新魏" panose="02010800040101010101" charset="-122"/>
                <a:ea typeface="华文新魏" panose="02010800040101010101" charset="-122"/>
                <a:cs typeface="华文新魏" panose="02010800040101010101" charset="-122"/>
              </a:rPr>
              <a:t> </a:t>
            </a:r>
            <a:endParaRPr lang="zh-CN" altLang="en-US" sz="2000">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nvSpPr>
        <p:spPr>
          <a:xfrm>
            <a:off x="925830" y="607695"/>
            <a:ext cx="2540635" cy="706755"/>
          </a:xfrm>
          <a:prstGeom prst="rect">
            <a:avLst/>
          </a:prstGeom>
          <a:noFill/>
        </p:spPr>
        <p:txBody>
          <a:bodyPr wrap="none" rtlCol="0" anchor="t">
            <a:spAutoFit/>
          </a:bodyPr>
          <a:p>
            <a:r>
              <a:rPr lang="en-US" altLang="zh-CN" sz="4000">
                <a:solidFill>
                  <a:srgbClr val="FF0000"/>
                </a:solidFill>
                <a:latin typeface="华文新魏" panose="02010800040101010101" charset="-122"/>
                <a:ea typeface="华文新魏" panose="02010800040101010101" charset="-122"/>
                <a:sym typeface="+mn-ea"/>
              </a:rPr>
              <a:t>LightProxy</a:t>
            </a:r>
            <a:endParaRPr lang="zh-CN" altLang="en-US" sz="4000"/>
          </a:p>
        </p:txBody>
      </p:sp>
      <p:sp>
        <p:nvSpPr>
          <p:cNvPr id="5" name="文本框 4"/>
          <p:cNvSpPr txBox="1"/>
          <p:nvPr/>
        </p:nvSpPr>
        <p:spPr>
          <a:xfrm>
            <a:off x="925830" y="2460625"/>
            <a:ext cx="3989705" cy="2891790"/>
          </a:xfrm>
          <a:prstGeom prst="rect">
            <a:avLst/>
          </a:prstGeom>
          <a:noFill/>
        </p:spPr>
        <p:txBody>
          <a:bodyPr wrap="square" rtlCol="0" anchor="t">
            <a:spAutoFit/>
          </a:bodyPr>
          <a:p>
            <a:pPr marL="0" indent="0">
              <a:buNone/>
            </a:pPr>
            <a:r>
              <a:rPr lang="zh-CN" altLang="en-US" sz="2400">
                <a:latin typeface="华文新魏" panose="02010800040101010101" charset="-122"/>
                <a:ea typeface="华文新魏" panose="02010800040101010101" charset="-122"/>
                <a:cs typeface="华文新魏" panose="02010800040101010101" charset="-122"/>
                <a:sym typeface="+mn-ea"/>
              </a:rPr>
              <a:t>为什么使用该工具</a:t>
            </a:r>
            <a:r>
              <a:rPr lang="en-US" altLang="zh-CN" sz="2400">
                <a:latin typeface="华文新魏" panose="02010800040101010101" charset="-122"/>
                <a:ea typeface="华文新魏" panose="02010800040101010101" charset="-122"/>
                <a:cs typeface="华文新魏" panose="02010800040101010101" charset="-122"/>
                <a:sym typeface="+mn-ea"/>
              </a:rPr>
              <a:t>:</a:t>
            </a:r>
            <a:endParaRPr lang="zh-CN" altLang="en-US" sz="2400">
              <a:latin typeface="华文新魏" panose="02010800040101010101" charset="-122"/>
              <a:ea typeface="华文新魏" panose="02010800040101010101" charset="-122"/>
              <a:cs typeface="华文新魏" panose="02010800040101010101" charset="-122"/>
              <a:sym typeface="+mn-ea"/>
            </a:endParaRPr>
          </a:p>
          <a:p>
            <a:pPr marL="0" indent="0">
              <a:buNone/>
            </a:pPr>
            <a:endParaRPr lang="zh-CN" altLang="en-US">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zh-CN" altLang="en-US" sz="2000">
                <a:latin typeface="华文新魏" panose="02010800040101010101" charset="-122"/>
                <a:ea typeface="华文新魏" panose="02010800040101010101" charset="-122"/>
                <a:cs typeface="华文新魏" panose="02010800040101010101" charset="-122"/>
                <a:sym typeface="+mn-ea"/>
              </a:rPr>
              <a:t> 拥有</a:t>
            </a:r>
            <a:r>
              <a:rPr lang="en-US" altLang="zh-CN" sz="2000">
                <a:latin typeface="华文新魏" panose="02010800040101010101" charset="-122"/>
                <a:ea typeface="华文新魏" panose="02010800040101010101" charset="-122"/>
                <a:cs typeface="华文新魏" panose="02010800040101010101" charset="-122"/>
                <a:sym typeface="+mn-ea"/>
              </a:rPr>
              <a:t>whistle </a:t>
            </a:r>
            <a:r>
              <a:rPr lang="zh-CN" altLang="en-US" sz="2000">
                <a:latin typeface="华文新魏" panose="02010800040101010101" charset="-122"/>
                <a:ea typeface="华文新魏" panose="02010800040101010101" charset="-122"/>
                <a:cs typeface="华文新魏" panose="02010800040101010101" charset="-122"/>
                <a:sym typeface="+mn-ea"/>
              </a:rPr>
              <a:t>的全部功能</a:t>
            </a: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r>
              <a:rPr lang="zh-CN" altLang="en-US" sz="2000">
                <a:latin typeface="华文新魏" panose="02010800040101010101" charset="-122"/>
                <a:ea typeface="华文新魏" panose="02010800040101010101" charset="-122"/>
                <a:cs typeface="华文新魏" panose="02010800040101010101" charset="-122"/>
                <a:sym typeface="+mn-ea"/>
              </a:rPr>
              <a:t> 跨平台支持</a:t>
            </a: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r>
              <a:rPr lang="zh-CN" altLang="en-US" sz="2000">
                <a:latin typeface="华文新魏" panose="02010800040101010101" charset="-122"/>
                <a:ea typeface="华文新魏" panose="02010800040101010101" charset="-122"/>
                <a:cs typeface="华文新魏" panose="02010800040101010101" charset="-122"/>
                <a:sym typeface="+mn-ea"/>
              </a:rPr>
              <a:t> 浏览器不需要安装插件和配置</a:t>
            </a: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endParaRPr lang="zh-CN" altLang="en-US" sz="2000">
              <a:latin typeface="华文新魏" panose="02010800040101010101" charset="-122"/>
              <a:ea typeface="华文新魏" panose="02010800040101010101" charset="-122"/>
              <a:cs typeface="华文新魏" panose="02010800040101010101" charset="-122"/>
              <a:sym typeface="+mn-ea"/>
            </a:endParaRPr>
          </a:p>
          <a:p>
            <a:pPr marL="285750" indent="-285750">
              <a:buFont typeface="Wingdings" panose="05000000000000000000" charset="0"/>
              <a:buChar char=""/>
            </a:pPr>
            <a:r>
              <a:rPr lang="zh-CN" altLang="en-US" sz="2000">
                <a:latin typeface="华文新魏" panose="02010800040101010101" charset="-122"/>
                <a:ea typeface="华文新魏" panose="02010800040101010101" charset="-122"/>
                <a:cs typeface="华文新魏" panose="02010800040101010101" charset="-122"/>
                <a:sym typeface="+mn-ea"/>
              </a:rPr>
              <a:t> 体验更加友好</a:t>
            </a:r>
            <a:endParaRPr lang="zh-CN" altLang="en-US" sz="2000"/>
          </a:p>
        </p:txBody>
      </p:sp>
      <p:pic>
        <p:nvPicPr>
          <p:cNvPr id="6" name="图片 5"/>
          <p:cNvPicPr>
            <a:picLocks noChangeAspect="1"/>
          </p:cNvPicPr>
          <p:nvPr/>
        </p:nvPicPr>
        <p:blipFill>
          <a:blip r:embed="rId1"/>
          <a:stretch>
            <a:fillRect/>
          </a:stretch>
        </p:blipFill>
        <p:spPr>
          <a:xfrm>
            <a:off x="5389245" y="2131060"/>
            <a:ext cx="6343650" cy="3816985"/>
          </a:xfrm>
          <a:prstGeom prst="rect">
            <a:avLst/>
          </a:prstGeom>
        </p:spPr>
      </p:pic>
      <p:sp>
        <p:nvSpPr>
          <p:cNvPr id="7" name="文本框 6"/>
          <p:cNvSpPr txBox="1"/>
          <p:nvPr/>
        </p:nvSpPr>
        <p:spPr>
          <a:xfrm>
            <a:off x="925830" y="1457325"/>
            <a:ext cx="5763260" cy="368300"/>
          </a:xfrm>
          <a:prstGeom prst="rect">
            <a:avLst/>
          </a:prstGeom>
          <a:noFill/>
        </p:spPr>
        <p:txBody>
          <a:bodyPr wrap="square" rtlCol="0" anchor="t">
            <a:spAutoFit/>
          </a:bodyPr>
          <a:p>
            <a:r>
              <a:rPr lang="zh-CN" altLang="en-US">
                <a:latin typeface="华文新魏" panose="02010800040101010101" charset="-122"/>
                <a:ea typeface="华文新魏" panose="02010800040101010101" charset="-122"/>
                <a:cs typeface="华文新魏" panose="02010800040101010101" charset="-122"/>
              </a:rPr>
              <a:t>官网</a:t>
            </a:r>
            <a:r>
              <a:rPr lang="en-US" altLang="zh-CN">
                <a:latin typeface="华文新魏" panose="02010800040101010101" charset="-122"/>
                <a:ea typeface="华文新魏" panose="02010800040101010101" charset="-122"/>
                <a:cs typeface="华文新魏" panose="02010800040101010101" charset="-122"/>
              </a:rPr>
              <a:t>: </a:t>
            </a:r>
            <a:r>
              <a:rPr lang="zh-CN" altLang="en-US">
                <a:latin typeface="华文新魏" panose="02010800040101010101" charset="-122"/>
                <a:ea typeface="华文新魏" panose="02010800040101010101" charset="-122"/>
                <a:cs typeface="华文新魏" panose="02010800040101010101" charset="-122"/>
              </a:rPr>
              <a:t>https://lightproxy.org/zh-CN/doc/getting-starte</a:t>
            </a:r>
            <a:r>
              <a:rPr lang="en-US" altLang="zh-CN">
                <a:latin typeface="华文新魏" panose="02010800040101010101" charset="-122"/>
                <a:ea typeface="华文新魏" panose="02010800040101010101" charset="-122"/>
                <a:cs typeface="华文新魏" panose="02010800040101010101" charset="-122"/>
              </a:rPr>
              <a:t>d </a:t>
            </a:r>
            <a:r>
              <a:rPr lang="zh-CN" altLang="en-US">
                <a:latin typeface="华文新魏" panose="02010800040101010101" charset="-122"/>
                <a:ea typeface="华文新魏" panose="02010800040101010101" charset="-122"/>
                <a:cs typeface="华文新魏" panose="02010800040101010101" charset="-122"/>
              </a:rPr>
              <a:t> </a:t>
            </a:r>
            <a:endParaRPr lang="zh-CN" altLang="en-US">
              <a:latin typeface="华文新魏" panose="02010800040101010101" charset="-122"/>
              <a:ea typeface="华文新魏" panose="02010800040101010101" charset="-122"/>
              <a:cs typeface="华文新魏" panose="02010800040101010101" charset="-122"/>
            </a:endParaRPr>
          </a:p>
        </p:txBody>
      </p:sp>
      <p:sp>
        <p:nvSpPr>
          <p:cNvPr id="8" name="文本框 7"/>
          <p:cNvSpPr txBox="1"/>
          <p:nvPr/>
        </p:nvSpPr>
        <p:spPr>
          <a:xfrm>
            <a:off x="7168515" y="1691005"/>
            <a:ext cx="2455545" cy="337185"/>
          </a:xfrm>
          <a:prstGeom prst="rect">
            <a:avLst/>
          </a:prstGeom>
          <a:noFill/>
        </p:spPr>
        <p:txBody>
          <a:bodyPr wrap="none" rtlCol="0" anchor="t">
            <a:spAutoFit/>
          </a:bodyPr>
          <a:p>
            <a:r>
              <a:rPr lang="en-US" altLang="zh-CN" sz="1600">
                <a:solidFill>
                  <a:srgbClr val="FF0000"/>
                </a:solidFill>
                <a:latin typeface="华文新魏" panose="02010800040101010101" charset="-122"/>
                <a:ea typeface="华文新魏" panose="02010800040101010101" charset="-122"/>
                <a:cs typeface="华文新魏" panose="02010800040101010101" charset="-122"/>
                <a:sym typeface="+mn-ea"/>
              </a:rPr>
              <a:t>Debugger</a:t>
            </a:r>
            <a:r>
              <a:rPr lang="zh-CN" altLang="en-US" sz="1600">
                <a:solidFill>
                  <a:srgbClr val="FF0000"/>
                </a:solidFill>
                <a:latin typeface="华文新魏" panose="02010800040101010101" charset="-122"/>
                <a:ea typeface="华文新魏" panose="02010800040101010101" charset="-122"/>
                <a:cs typeface="华文新魏" panose="02010800040101010101" charset="-122"/>
                <a:sym typeface="+mn-ea"/>
              </a:rPr>
              <a:t>功能暂时有</a:t>
            </a:r>
            <a:r>
              <a:rPr lang="zh-CN" altLang="en-US" sz="1600">
                <a:solidFill>
                  <a:srgbClr val="FF0000"/>
                </a:solidFill>
                <a:latin typeface="华文新魏" panose="02010800040101010101" charset="-122"/>
                <a:ea typeface="华文新魏" panose="02010800040101010101" charset="-122"/>
                <a:cs typeface="华文新魏" panose="02010800040101010101" charset="-122"/>
                <a:sym typeface="+mn-ea"/>
                <a:hlinkClick r:id="rId2" action="ppaction://hlinkfile"/>
              </a:rPr>
              <a:t>问题</a:t>
            </a:r>
            <a:endParaRPr lang="zh-CN" altLang="en-US" sz="1600">
              <a:solidFill>
                <a:srgbClr val="FF0000"/>
              </a:solidFill>
              <a:latin typeface="华文新魏" panose="02010800040101010101" charset="-122"/>
              <a:ea typeface="华文新魏" panose="02010800040101010101" charset="-122"/>
              <a:cs typeface="华文新魏" panose="02010800040101010101" charset="-122"/>
              <a:sym typeface="+mn-ea"/>
              <a:hlinkClick r:id="rId2" action="ppaction://hlinkfile"/>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a:solidFill>
                  <a:srgbClr val="FF0000"/>
                </a:solidFill>
                <a:latin typeface="华文新魏" panose="02010800040101010101" charset="-122"/>
                <a:ea typeface="华文新魏" panose="02010800040101010101" charset="-122"/>
                <a:sym typeface="+mn-ea"/>
              </a:rPr>
              <a:t>nohost</a:t>
            </a:r>
            <a:endParaRPr lang="en-US" altLang="zh-CN" sz="4000">
              <a:solidFill>
                <a:srgbClr val="FF0000"/>
              </a:solidFill>
              <a:latin typeface="华文新魏" panose="02010800040101010101" charset="-122"/>
              <a:ea typeface="华文新魏" panose="02010800040101010101" charset="-122"/>
              <a:sym typeface="+mn-ea"/>
            </a:endParaRPr>
          </a:p>
        </p:txBody>
      </p:sp>
      <p:sp>
        <p:nvSpPr>
          <p:cNvPr id="5" name="文本框 4"/>
          <p:cNvSpPr txBox="1"/>
          <p:nvPr/>
        </p:nvSpPr>
        <p:spPr>
          <a:xfrm>
            <a:off x="1007110" y="1465580"/>
            <a:ext cx="9246870" cy="5354320"/>
          </a:xfrm>
          <a:prstGeom prst="rect">
            <a:avLst/>
          </a:prstGeom>
          <a:noFill/>
        </p:spPr>
        <p:txBody>
          <a:bodyPr wrap="square" rtlCol="0" anchor="t">
            <a:spAutoFit/>
          </a:bodyPr>
          <a:p>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虽然</a:t>
            </a:r>
            <a:r>
              <a:rPr lang="en-US" altLang="zh-CN" strike="sngStrike">
                <a:solidFill>
                  <a:schemeClr val="tx1"/>
                </a:solidFill>
                <a:uFillTx/>
                <a:latin typeface="STXinwei" panose="02010800040101010101" charset="-122"/>
                <a:ea typeface="华文新魏" panose="02010800040101010101" charset="-122"/>
                <a:cs typeface="华文新魏" panose="02010800040101010101" charset="-122"/>
              </a:rPr>
              <a:t>Fiddler</a:t>
            </a:r>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和 whistle都很强大</a:t>
            </a:r>
            <a:r>
              <a:rPr lang="en-US" altLang="zh-CN" strike="sngStrike">
                <a:solidFill>
                  <a:schemeClr val="tx1"/>
                </a:solidFill>
                <a:uFillTx/>
                <a:latin typeface="STXinwei" panose="02010800040101010101" charset="-122"/>
                <a:ea typeface="华文新魏" panose="02010800040101010101" charset="-122"/>
                <a:cs typeface="华文新魏" panose="02010800040101010101" charset="-122"/>
              </a:rPr>
              <a:t>, </a:t>
            </a:r>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但也都存在一个问题</a:t>
            </a:r>
            <a:r>
              <a:rPr lang="en-US" altLang="zh-CN" strike="sngStrike">
                <a:solidFill>
                  <a:schemeClr val="tx1"/>
                </a:solidFill>
                <a:uFillTx/>
                <a:latin typeface="STXinwei" panose="02010800040101010101" charset="-122"/>
                <a:ea typeface="华文新魏" panose="02010800040101010101" charset="-122"/>
                <a:cs typeface="华文新魏" panose="02010800040101010101" charset="-122"/>
              </a:rPr>
              <a:t>: </a:t>
            </a:r>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无法环境共享。</a:t>
            </a:r>
            <a:r>
              <a:rPr lang="en-US" altLang="zh-CN" strike="sngStrike">
                <a:solidFill>
                  <a:schemeClr val="tx1"/>
                </a:solidFill>
                <a:uFillTx/>
                <a:latin typeface="STXinwei" panose="02010800040101010101" charset="-122"/>
                <a:ea typeface="华文新魏" panose="02010800040101010101" charset="-122"/>
                <a:cs typeface="华文新魏" panose="02010800040101010101" charset="-122"/>
              </a:rPr>
              <a:t> </a:t>
            </a:r>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每个开发者都要配置一遍</a:t>
            </a:r>
            <a:r>
              <a:rPr lang="en-US" altLang="zh-CN" strike="sngStrike">
                <a:solidFill>
                  <a:schemeClr val="tx1"/>
                </a:solidFill>
                <a:uFillTx/>
                <a:latin typeface="STXinwei" panose="02010800040101010101" charset="-122"/>
                <a:ea typeface="华文新魏" panose="02010800040101010101" charset="-122"/>
                <a:cs typeface="华文新魏" panose="02010800040101010101" charset="-122"/>
              </a:rPr>
              <a:t>, </a:t>
            </a:r>
            <a:r>
              <a:rPr lang="zh-CN" altLang="en-US" strike="sngStrike">
                <a:solidFill>
                  <a:schemeClr val="tx1"/>
                </a:solidFill>
                <a:uFillTx/>
                <a:latin typeface="STXinwei" panose="02010800040101010101" charset="-122"/>
                <a:ea typeface="华文新魏" panose="02010800040101010101" charset="-122"/>
                <a:cs typeface="华文新魏" panose="02010800040101010101" charset="-122"/>
              </a:rPr>
              <a:t>很不方便。</a:t>
            </a:r>
            <a:endParaRPr lang="en-US" altLang="zh-CN">
              <a:latin typeface="华文新魏" panose="02010800040101010101" charset="-122"/>
              <a:ea typeface="华文新魏" panose="02010800040101010101" charset="-122"/>
              <a:cs typeface="华文新魏" panose="02010800040101010101" charset="-122"/>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r>
              <a:rPr lang="en-US" altLang="zh-CN">
                <a:latin typeface="华文新魏" panose="02010800040101010101" charset="-122"/>
                <a:ea typeface="华文新魏" panose="02010800040101010101" charset="-122"/>
                <a:cs typeface="华文新魏" panose="02010800040101010101" charset="-122"/>
                <a:sym typeface="+mn-ea"/>
              </a:rPr>
              <a:t>nohost</a:t>
            </a:r>
            <a:r>
              <a:rPr lang="en-US" altLang="zh-CN">
                <a:latin typeface="华文新魏" panose="02010800040101010101" charset="-122"/>
                <a:ea typeface="华文新魏" panose="02010800040101010101" charset="-122"/>
                <a:cs typeface="华文新魏" panose="02010800040101010101" charset="-122"/>
              </a:rPr>
              <a:t>不仅具备 whistle 的所有功能，并在 whistle 基础上扩展了一些功能，且支持多人多环境同时使用，主要用于部署在公共服务器上供整个部门（公司）的同事共同使用，具有以下功能：</a:t>
            </a:r>
            <a:endParaRPr lang="en-US" altLang="zh-CN">
              <a:latin typeface="华文新魏" panose="02010800040101010101" charset="-122"/>
              <a:ea typeface="华文新魏" panose="02010800040101010101" charset="-122"/>
              <a:cs typeface="华文新魏" panose="02010800040101010101" charset="-122"/>
            </a:endParaRPr>
          </a:p>
          <a:p>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环境共享：前端无需配后台环境，后台无需配前端环境，其他人无需配任何环境</a:t>
            </a:r>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抓包调试：远程实时抓包调试，支持各种 whistle 规则，以及通过链接分享抓包数据</a:t>
            </a:r>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历史记录：可以把环境配置及抓包数据沉淀下来，供后续随时切换查看</a:t>
            </a:r>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插件扩展：可以通过插件扩展实现诸如 inspect，vase，autosave 等功能</a:t>
            </a:r>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r>
              <a:rPr lang="en-US" altLang="zh-CN">
                <a:latin typeface="华文新魏" panose="02010800040101010101" charset="-122"/>
                <a:ea typeface="华文新魏" panose="02010800040101010101" charset="-122"/>
                <a:cs typeface="华文新魏" panose="02010800040101010101" charset="-122"/>
              </a:rPr>
              <a:t>对外接口：提供对外接口，可供发布系统、CI等工具操作，实现自动化增删查改环境配置</a:t>
            </a:r>
            <a:endParaRPr lang="en-US" altLang="zh-CN">
              <a:latin typeface="华文新魏" panose="02010800040101010101" charset="-122"/>
              <a:ea typeface="华文新魏" panose="02010800040101010101" charset="-122"/>
              <a:cs typeface="华文新魏" panose="02010800040101010101" charset="-122"/>
            </a:endParaRPr>
          </a:p>
          <a:p>
            <a:pPr marL="285750" indent="-285750">
              <a:buFont typeface="Wingdings" panose="05000000000000000000" charset="0"/>
              <a:buChar char=""/>
            </a:pPr>
            <a:endParaRPr lang="en-US" altLang="zh-CN">
              <a:latin typeface="华文新魏" panose="02010800040101010101" charset="-122"/>
              <a:ea typeface="华文新魏" panose="02010800040101010101" charset="-122"/>
              <a:cs typeface="华文新魏" panose="02010800040101010101" charset="-122"/>
            </a:endParaRPr>
          </a:p>
          <a:p>
            <a:pPr indent="0">
              <a:buFont typeface="Wingdings" panose="05000000000000000000" charset="0"/>
              <a:buNone/>
            </a:pPr>
            <a:r>
              <a:rPr lang="zh-CN" altLang="en-US">
                <a:latin typeface="华文新魏" panose="02010800040101010101" charset="-122"/>
                <a:ea typeface="华文新魏" panose="02010800040101010101" charset="-122"/>
                <a:cs typeface="华文新魏" panose="02010800040101010101" charset="-122"/>
              </a:rPr>
              <a:t>文档</a:t>
            </a:r>
            <a:r>
              <a:rPr lang="en-US" altLang="zh-CN">
                <a:latin typeface="华文新魏" panose="02010800040101010101" charset="-122"/>
                <a:ea typeface="华文新魏" panose="02010800040101010101" charset="-122"/>
                <a:cs typeface="华文新魏" panose="02010800040101010101" charset="-122"/>
              </a:rPr>
              <a:t>: https://nohosts.github.io/nohost/zh/quickstart.html</a:t>
            </a:r>
            <a:endParaRPr lang="en-US" altLang="zh-CN">
              <a:latin typeface="华文新魏" panose="02010800040101010101" charset="-122"/>
              <a:ea typeface="华文新魏" panose="02010800040101010101" charset="-122"/>
              <a:cs typeface="华文新魏" panose="02010800040101010101" charset="-122"/>
            </a:endParaRPr>
          </a:p>
          <a:p>
            <a:pPr indent="0">
              <a:buFont typeface="Wingdings" panose="05000000000000000000" charset="0"/>
              <a:buNone/>
            </a:pPr>
            <a:r>
              <a:rPr lang="zh-CN" altLang="en-US">
                <a:latin typeface="华文新魏" panose="02010800040101010101" charset="-122"/>
                <a:ea typeface="华文新魏" panose="02010800040101010101" charset="-122"/>
                <a:sym typeface="+mn-ea"/>
              </a:rPr>
              <a:t>我的部署地址</a:t>
            </a:r>
            <a:r>
              <a:rPr lang="en-US" altLang="zh-CN">
                <a:latin typeface="华文新魏" panose="02010800040101010101" charset="-122"/>
                <a:ea typeface="华文新魏" panose="02010800040101010101" charset="-122"/>
                <a:sym typeface="+mn-ea"/>
              </a:rPr>
              <a:t>: http://118.25.219.144:8080/admin.html#accounts </a:t>
            </a:r>
            <a:endParaRPr lang="en-US" altLang="zh-CN">
              <a:latin typeface="华文新魏" panose="02010800040101010101" charset="-122"/>
              <a:ea typeface="华文新魏" panose="02010800040101010101" charset="-122"/>
              <a:sym typeface="+mn-ea"/>
            </a:endParaRPr>
          </a:p>
          <a:p>
            <a:pPr indent="0">
              <a:buFont typeface="Wingdings" panose="05000000000000000000" charset="0"/>
              <a:buNone/>
            </a:pPr>
            <a:endParaRPr lang="en-US" altLang="zh-CN">
              <a:latin typeface="华文新魏" panose="02010800040101010101" charset="-122"/>
              <a:ea typeface="华文新魏" panose="02010800040101010101" charset="-122"/>
              <a:sym typeface="+mn-ea"/>
            </a:endParaRPr>
          </a:p>
          <a:p>
            <a:pPr indent="0">
              <a:buFont typeface="Wingdings" panose="05000000000000000000" charset="0"/>
              <a:buNone/>
            </a:pPr>
            <a:r>
              <a:rPr lang="zh-CN" altLang="en-US">
                <a:latin typeface="华文新魏" panose="02010800040101010101" charset="-122"/>
                <a:ea typeface="华文新魏" panose="02010800040101010101" charset="-122"/>
                <a:cs typeface="华文新魏" panose="02010800040101010101" charset="-122"/>
                <a:sym typeface="+mn-ea"/>
              </a:rPr>
              <a:t>其他类似的还有Fastest</a:t>
            </a:r>
            <a:r>
              <a:rPr lang="en-US" altLang="zh-CN">
                <a:latin typeface="华文新魏" panose="02010800040101010101" charset="-122"/>
                <a:ea typeface="华文新魏" panose="02010800040101010101" charset="-122"/>
                <a:cs typeface="华文新魏" panose="02010800040101010101" charset="-122"/>
                <a:sym typeface="+mn-ea"/>
              </a:rPr>
              <a:t>: </a:t>
            </a:r>
            <a:r>
              <a:rPr lang="zh-CN" altLang="en-US">
                <a:latin typeface="华文新魏" panose="02010800040101010101" charset="-122"/>
                <a:ea typeface="华文新魏" panose="02010800040101010101" charset="-122"/>
                <a:cs typeface="华文新魏" panose="02010800040101010101" charset="-122"/>
                <a:sym typeface="+mn-ea"/>
              </a:rPr>
              <a:t>https://juejin.cn/post/6844903992674222088#heading-18</a:t>
            </a:r>
            <a:endParaRPr lang="en-US" altLang="zh-CN">
              <a:latin typeface="华文新魏" panose="02010800040101010101" charset="-122"/>
              <a:ea typeface="华文新魏" panose="02010800040101010101" charset="-122"/>
            </a:endParaRPr>
          </a:p>
          <a:p>
            <a:pPr indent="0">
              <a:buFont typeface="Wingdings" panose="05000000000000000000" charset="0"/>
              <a:buNone/>
            </a:pPr>
            <a:endParaRPr lang="en-US" altLang="zh-CN">
              <a:latin typeface="华文新魏" panose="02010800040101010101" charset="-122"/>
              <a:ea typeface="华文新魏" panose="02010800040101010101" charset="-122"/>
              <a:cs typeface="华文新魏" panose="02010800040101010101" charset="-122"/>
            </a:endParaRPr>
          </a:p>
        </p:txBody>
      </p:sp>
      <p:sp>
        <p:nvSpPr>
          <p:cNvPr id="4" name="文本框 3"/>
          <p:cNvSpPr txBox="1"/>
          <p:nvPr/>
        </p:nvSpPr>
        <p:spPr>
          <a:xfrm>
            <a:off x="10404475" y="735965"/>
            <a:ext cx="1402080" cy="583565"/>
          </a:xfrm>
          <a:prstGeom prst="rect">
            <a:avLst/>
          </a:prstGeom>
          <a:noFill/>
        </p:spPr>
        <p:txBody>
          <a:bodyPr wrap="none" rtlCol="0" anchor="t">
            <a:spAutoFit/>
          </a:bodyPr>
          <a:p>
            <a:r>
              <a:rPr lang="zh-CN" altLang="en-US" sz="3200">
                <a:solidFill>
                  <a:srgbClr val="FF0000"/>
                </a:solidFill>
                <a:latin typeface="华文新魏" panose="02010800040101010101" charset="-122"/>
                <a:ea typeface="华文新魏" panose="02010800040101010101" charset="-122"/>
                <a:sym typeface="+mn-ea"/>
              </a:rPr>
              <a:t>待观察</a:t>
            </a:r>
            <a:endParaRPr lang="zh-CN" altLang="en-US" sz="3200">
              <a:solidFill>
                <a:srgbClr val="FF0000"/>
              </a:solidFill>
              <a:latin typeface="华文新魏" panose="02010800040101010101" charset="-122"/>
              <a:ea typeface="华文新魏" panose="02010800040101010101"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211445" y="3014345"/>
            <a:ext cx="1769110" cy="829945"/>
          </a:xfrm>
          <a:prstGeom prst="rect">
            <a:avLst/>
          </a:prstGeom>
          <a:noFill/>
        </p:spPr>
        <p:txBody>
          <a:bodyPr wrap="none" rtlCol="0" anchor="t">
            <a:spAutoFit/>
          </a:bodyPr>
          <a:p>
            <a:r>
              <a:rPr lang="zh-CN" altLang="en-US" sz="4800">
                <a:solidFill>
                  <a:srgbClr val="FF0000"/>
                </a:solidFill>
                <a:latin typeface="华文新魏" panose="02010800040101010101" charset="-122"/>
                <a:ea typeface="华文新魏" panose="02010800040101010101" charset="-122"/>
                <a:cs typeface="华文新魏" panose="02010800040101010101" charset="-122"/>
                <a:sym typeface="+mn-ea"/>
              </a:rPr>
              <a:t>谢谢</a:t>
            </a:r>
            <a:r>
              <a:rPr lang="en-US" altLang="zh-CN" sz="4800">
                <a:solidFill>
                  <a:srgbClr val="FF0000"/>
                </a:solidFill>
                <a:latin typeface="华文新魏" panose="02010800040101010101" charset="-122"/>
                <a:ea typeface="华文新魏" panose="02010800040101010101" charset="-122"/>
                <a:cs typeface="华文新魏" panose="02010800040101010101" charset="-122"/>
                <a:sym typeface="+mn-ea"/>
              </a:rPr>
              <a:t>!!</a:t>
            </a:r>
            <a:endParaRPr lang="en-US" altLang="zh-CN" sz="4800">
              <a:solidFill>
                <a:srgbClr val="FF0000"/>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solidFill>
                  <a:srgbClr val="FF0000"/>
                </a:solidFill>
                <a:latin typeface="华文新魏" panose="02010800040101010101" charset="-122"/>
                <a:ea typeface="华文新魏" panose="02010800040101010101" charset="-122"/>
                <a:sym typeface="+mn-ea"/>
              </a:rPr>
              <a:t>为什么需要一个代理工具</a:t>
            </a:r>
            <a:endParaRPr lang="zh-CN" altLang="en-US" sz="4000">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1428115" y="2413635"/>
            <a:ext cx="8999855" cy="2676525"/>
          </a:xfrm>
          <a:prstGeom prst="rect">
            <a:avLst/>
          </a:prstGeom>
          <a:noFill/>
        </p:spPr>
        <p:txBody>
          <a:bodyPr wrap="square" rtlCol="0" anchor="t">
            <a:spAutoFit/>
          </a:bodyPr>
          <a:p>
            <a:r>
              <a:rPr lang="zh-CN" altLang="en-US" sz="2400">
                <a:latin typeface="华文新魏" panose="02010800040101010101" charset="-122"/>
                <a:ea typeface="华文新魏" panose="02010800040101010101" charset="-122"/>
                <a:cs typeface="华文新魏" panose="02010800040101010101" charset="-122"/>
              </a:rPr>
              <a:t>开发环境是影响研发效能最大的一个因素之一，不可用的环境，无法完成的部署，不稳定的上游环境等等都让一个非常简单的需求轻松消耗掉数天的时间。</a:t>
            </a:r>
            <a:endParaRPr lang="zh-CN" altLang="en-US" sz="2400">
              <a:latin typeface="华文新魏" panose="02010800040101010101" charset="-122"/>
              <a:ea typeface="华文新魏" panose="02010800040101010101" charset="-122"/>
              <a:cs typeface="华文新魏" panose="02010800040101010101" charset="-122"/>
            </a:endParaRPr>
          </a:p>
          <a:p>
            <a:endParaRPr lang="zh-CN" altLang="en-US" sz="2400">
              <a:latin typeface="华文新魏" panose="02010800040101010101" charset="-122"/>
              <a:ea typeface="华文新魏" panose="02010800040101010101" charset="-122"/>
              <a:cs typeface="华文新魏" panose="02010800040101010101" charset="-122"/>
            </a:endParaRPr>
          </a:p>
          <a:p>
            <a:r>
              <a:rPr lang="zh-CN" altLang="en-US" sz="2400">
                <a:latin typeface="华文新魏" panose="02010800040101010101" charset="-122"/>
                <a:ea typeface="华文新魏" panose="02010800040101010101" charset="-122"/>
                <a:cs typeface="华文新魏" panose="02010800040101010101" charset="-122"/>
              </a:rPr>
              <a:t>当你的接口和页面突然不能工作时，代理工具可以快速 mock 一个。当你想测试一下线上页面改动可能会带来的后果，代理工具可以让你不经过复杂的发布过程快速在本地看到想要的效果。</a:t>
            </a:r>
            <a:endParaRPr lang="zh-CN" altLang="en-US" sz="2400">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a:solidFill>
                  <a:srgbClr val="FF0000"/>
                </a:solidFill>
                <a:latin typeface="华文新魏" panose="02010800040101010101" charset="-122"/>
                <a:ea typeface="华文新魏" panose="02010800040101010101" charset="-122"/>
                <a:sym typeface="+mn-ea"/>
              </a:rPr>
              <a:t>常见的代理工具</a:t>
            </a:r>
            <a:endParaRPr lang="zh-CN" altLang="en-US" sz="4000">
              <a:solidFill>
                <a:srgbClr val="FF0000"/>
              </a:solidFill>
              <a:latin typeface="华文新魏" panose="02010800040101010101" charset="-122"/>
              <a:ea typeface="华文新魏" panose="02010800040101010101" charset="-122"/>
              <a:sym typeface="+mn-ea"/>
            </a:endParaRPr>
          </a:p>
        </p:txBody>
      </p:sp>
      <p:sp>
        <p:nvSpPr>
          <p:cNvPr id="3" name="内容占位符 2"/>
          <p:cNvSpPr>
            <a:spLocks noGrp="1"/>
          </p:cNvSpPr>
          <p:nvPr>
            <p:ph idx="1"/>
          </p:nvPr>
        </p:nvSpPr>
        <p:spPr>
          <a:xfrm>
            <a:off x="838200" y="1825625"/>
            <a:ext cx="10515600" cy="4351655"/>
          </a:xfrm>
        </p:spPr>
        <p:txBody>
          <a:bodyPr>
            <a:normAutofit lnSpcReduction="10000"/>
          </a:bodyPr>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Fiddler:   </a:t>
            </a:r>
            <a:endParaRPr lang="zh-CN" altLang="en-US" sz="2400">
              <a:latin typeface="华文新魏" panose="02010800040101010101" charset="-122"/>
              <a:ea typeface="华文新魏" panose="02010800040101010101" charset="-122"/>
              <a:cs typeface="华文新魏" panose="02010800040101010101" charset="-122"/>
            </a:endParaRPr>
          </a:p>
          <a:p>
            <a:endParaRPr lang="en-US" altLang="zh-CN" sz="2400">
              <a:latin typeface="华文新魏" panose="02010800040101010101" charset="-122"/>
              <a:ea typeface="华文新魏" panose="02010800040101010101" charset="-122"/>
              <a:cs typeface="华文新魏" panose="02010800040101010101" charset="-122"/>
            </a:endParaRPr>
          </a:p>
          <a:p>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Nginx: </a:t>
            </a:r>
            <a:endParaRPr lang="en-US" altLang="zh-CN" sz="2400">
              <a:latin typeface="华文新魏" panose="02010800040101010101" charset="-122"/>
              <a:ea typeface="华文新魏" panose="02010800040101010101" charset="-122"/>
              <a:cs typeface="华文新魏" panose="02010800040101010101" charset="-122"/>
            </a:endParaRPr>
          </a:p>
          <a:p>
            <a:pPr marL="0" indent="0">
              <a:buFont typeface="Wingdings" panose="05000000000000000000" charset="0"/>
              <a:buNone/>
            </a:pPr>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a:t>
            </a:r>
            <a:r>
              <a:rPr sz="2400">
                <a:latin typeface="华文新魏" panose="02010800040101010101" charset="-122"/>
                <a:ea typeface="华文新魏" panose="02010800040101010101" charset="-122"/>
                <a:cs typeface="华文新魏" panose="02010800040101010101" charset="-122"/>
              </a:rPr>
              <a:t>webpack-dev-server</a:t>
            </a:r>
            <a:r>
              <a:rPr lang="en-US" altLang="zh-CN" sz="2400">
                <a:latin typeface="华文新魏" panose="02010800040101010101" charset="-122"/>
                <a:ea typeface="华文新魏" panose="02010800040101010101" charset="-122"/>
                <a:cs typeface="华文新魏" panose="02010800040101010101" charset="-122"/>
              </a:rPr>
              <a:t>:  </a:t>
            </a:r>
            <a:endParaRPr lang="en-US" altLang="zh-CN" sz="2400">
              <a:latin typeface="华文新魏" panose="02010800040101010101" charset="-122"/>
              <a:ea typeface="华文新魏" panose="02010800040101010101" charset="-122"/>
              <a:cs typeface="华文新魏" panose="02010800040101010101" charset="-122"/>
            </a:endParaRPr>
          </a:p>
          <a:p>
            <a:pPr marL="0" indent="0">
              <a:buNone/>
            </a:pPr>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Charles: </a:t>
            </a:r>
            <a:endParaRPr lang="en-US" altLang="zh-CN" sz="2400">
              <a:latin typeface="华文新魏" panose="02010800040101010101" charset="-122"/>
              <a:ea typeface="华文新魏" panose="02010800040101010101" charset="-122"/>
              <a:cs typeface="华文新魏" panose="02010800040101010101" charset="-122"/>
              <a:sym typeface="+mn-ea"/>
            </a:endParaRPr>
          </a:p>
          <a:p>
            <a:pPr marL="0" indent="0">
              <a:buNone/>
            </a:pPr>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sym typeface="+mn-ea"/>
              </a:rPr>
              <a:t> whistle: </a:t>
            </a:r>
            <a:endParaRPr lang="en-US" altLang="zh-CN" sz="2400">
              <a:latin typeface="华文新魏" panose="02010800040101010101" charset="-122"/>
              <a:ea typeface="华文新魏" panose="02010800040101010101" charset="-122"/>
              <a:cs typeface="华文新魏" panose="02010800040101010101" charset="-122"/>
              <a:sym typeface="+mn-ea"/>
            </a:endParaRPr>
          </a:p>
        </p:txBody>
      </p:sp>
      <p:sp>
        <p:nvSpPr>
          <p:cNvPr id="7" name="文本框 6"/>
          <p:cNvSpPr txBox="1"/>
          <p:nvPr/>
        </p:nvSpPr>
        <p:spPr>
          <a:xfrm>
            <a:off x="2602865" y="1764665"/>
            <a:ext cx="9095105" cy="1106805"/>
          </a:xfrm>
          <a:prstGeom prst="rect">
            <a:avLst/>
          </a:prstGeom>
          <a:noFill/>
        </p:spPr>
        <p:txBody>
          <a:bodyPr wrap="square" rtlCol="0" anchor="t">
            <a:spAutoFit/>
          </a:bodyPr>
          <a:p>
            <a:r>
              <a:rPr lang="zh-CN" altLang="en-US" sz="2200">
                <a:latin typeface="华文新魏" panose="02010800040101010101" charset="-122"/>
                <a:ea typeface="华文新魏" panose="02010800040101010101" charset="-122"/>
                <a:cs typeface="华文新魏" panose="02010800040101010101" charset="-122"/>
                <a:sym typeface="+mn-ea"/>
              </a:rPr>
              <a:t>最经典的一个代理工具</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后面新出的很多工具都是向它看齐</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功能强大</a:t>
            </a:r>
            <a:r>
              <a:rPr lang="en-US" altLang="zh-CN" sz="2200">
                <a:latin typeface="华文新魏" panose="02010800040101010101" charset="-122"/>
                <a:ea typeface="华文新魏" panose="02010800040101010101" charset="-122"/>
                <a:cs typeface="华文新魏" panose="02010800040101010101" charset="-122"/>
                <a:sym typeface="+mn-ea"/>
              </a:rPr>
              <a:t>.  .net</a:t>
            </a:r>
            <a:r>
              <a:rPr lang="zh-CN" altLang="en-US" sz="2200">
                <a:latin typeface="华文新魏" panose="02010800040101010101" charset="-122"/>
                <a:ea typeface="华文新魏" panose="02010800040101010101" charset="-122"/>
                <a:cs typeface="华文新魏" panose="02010800040101010101" charset="-122"/>
                <a:sym typeface="+mn-ea"/>
              </a:rPr>
              <a:t>开发</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所以只支持</a:t>
            </a:r>
            <a:r>
              <a:rPr lang="en-US" altLang="zh-CN" sz="2200">
                <a:latin typeface="华文新魏" panose="02010800040101010101" charset="-122"/>
                <a:ea typeface="华文新魏" panose="02010800040101010101" charset="-122"/>
                <a:cs typeface="华文新魏" panose="02010800040101010101" charset="-122"/>
                <a:sym typeface="+mn-ea"/>
              </a:rPr>
              <a:t>win</a:t>
            </a:r>
            <a:r>
              <a:rPr lang="zh-CN" altLang="en-US" sz="2200">
                <a:latin typeface="华文新魏" panose="02010800040101010101" charset="-122"/>
                <a:ea typeface="华文新魏" panose="02010800040101010101" charset="-122"/>
                <a:cs typeface="华文新魏" panose="02010800040101010101" charset="-122"/>
                <a:sym typeface="+mn-ea"/>
              </a:rPr>
              <a:t>系统使用</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虽然出了个fiddler everywhere支持</a:t>
            </a:r>
            <a:r>
              <a:rPr lang="en-US" altLang="zh-CN" sz="2200">
                <a:latin typeface="华文新魏" panose="02010800040101010101" charset="-122"/>
                <a:ea typeface="华文新魏" panose="02010800040101010101" charset="-122"/>
                <a:cs typeface="华文新魏" panose="02010800040101010101" charset="-122"/>
                <a:sym typeface="+mn-ea"/>
              </a:rPr>
              <a:t>win</a:t>
            </a:r>
            <a:r>
              <a:rPr lang="zh-CN" altLang="en-US" sz="2200">
                <a:latin typeface="华文新魏" panose="02010800040101010101" charset="-122"/>
                <a:ea typeface="华文新魏" panose="02010800040101010101" charset="-122"/>
                <a:cs typeface="华文新魏" panose="02010800040101010101" charset="-122"/>
                <a:sym typeface="+mn-ea"/>
              </a:rPr>
              <a:t>和</a:t>
            </a:r>
            <a:r>
              <a:rPr lang="en-US" altLang="zh-CN" sz="2200">
                <a:latin typeface="华文新魏" panose="02010800040101010101" charset="-122"/>
                <a:ea typeface="华文新魏" panose="02010800040101010101" charset="-122"/>
                <a:cs typeface="华文新魏" panose="02010800040101010101" charset="-122"/>
                <a:sym typeface="+mn-ea"/>
              </a:rPr>
              <a:t>mac, </a:t>
            </a:r>
            <a:r>
              <a:rPr lang="zh-CN" altLang="en-US" sz="2200">
                <a:latin typeface="华文新魏" panose="02010800040101010101" charset="-122"/>
                <a:ea typeface="华文新魏" panose="02010800040101010101" charset="-122"/>
                <a:cs typeface="华文新魏" panose="02010800040101010101" charset="-122"/>
                <a:sym typeface="+mn-ea"/>
              </a:rPr>
              <a:t>但仍然差了很多</a:t>
            </a:r>
            <a:endParaRPr lang="zh-CN" altLang="en-US" sz="2200"/>
          </a:p>
        </p:txBody>
      </p:sp>
      <p:sp>
        <p:nvSpPr>
          <p:cNvPr id="8" name="文本框 7"/>
          <p:cNvSpPr txBox="1"/>
          <p:nvPr/>
        </p:nvSpPr>
        <p:spPr>
          <a:xfrm>
            <a:off x="2675890" y="3040380"/>
            <a:ext cx="3256280" cy="429895"/>
          </a:xfrm>
          <a:prstGeom prst="rect">
            <a:avLst/>
          </a:prstGeom>
          <a:noFill/>
        </p:spPr>
        <p:txBody>
          <a:bodyPr wrap="none" rtlCol="0" anchor="t">
            <a:spAutoFit/>
          </a:bodyPr>
          <a:p>
            <a:r>
              <a:rPr lang="zh-CN" altLang="en-US" sz="2200">
                <a:latin typeface="华文新魏" panose="02010800040101010101" charset="-122"/>
                <a:ea typeface="华文新魏" panose="02010800040101010101" charset="-122"/>
                <a:cs typeface="华文新魏" panose="02010800040101010101" charset="-122"/>
                <a:sym typeface="+mn-ea"/>
              </a:rPr>
              <a:t>一般运维用在生成环境中</a:t>
            </a:r>
            <a:endParaRPr lang="zh-CN" altLang="en-US" sz="2200">
              <a:latin typeface="华文新魏" panose="02010800040101010101" charset="-122"/>
              <a:ea typeface="华文新魏" panose="02010800040101010101" charset="-122"/>
              <a:cs typeface="华文新魏" panose="02010800040101010101" charset="-122"/>
              <a:sym typeface="+mn-ea"/>
            </a:endParaRPr>
          </a:p>
        </p:txBody>
      </p:sp>
      <p:sp>
        <p:nvSpPr>
          <p:cNvPr id="9" name="文本框 8"/>
          <p:cNvSpPr txBox="1"/>
          <p:nvPr/>
        </p:nvSpPr>
        <p:spPr>
          <a:xfrm>
            <a:off x="4100830" y="3894455"/>
            <a:ext cx="7569835" cy="429895"/>
          </a:xfrm>
          <a:prstGeom prst="rect">
            <a:avLst/>
          </a:prstGeom>
          <a:noFill/>
        </p:spPr>
        <p:txBody>
          <a:bodyPr wrap="none" rtlCol="0" anchor="t">
            <a:spAutoFit/>
          </a:bodyPr>
          <a:p>
            <a:pPr indent="0">
              <a:buNone/>
            </a:pPr>
            <a:r>
              <a:rPr lang="en-US" altLang="zh-CN" sz="2200">
                <a:latin typeface="华文新魏" panose="02010800040101010101" charset="-122"/>
                <a:ea typeface="华文新魏" panose="02010800040101010101" charset="-122"/>
                <a:cs typeface="华文新魏" panose="02010800040101010101" charset="-122"/>
                <a:sym typeface="+mn-ea"/>
              </a:rPr>
              <a:t>一个小型Express服务器,  </a:t>
            </a:r>
            <a:r>
              <a:rPr lang="zh-CN" altLang="en-US" sz="2200">
                <a:latin typeface="华文新魏" panose="02010800040101010101" charset="-122"/>
                <a:ea typeface="华文新魏" panose="02010800040101010101" charset="-122"/>
                <a:cs typeface="华文新魏" panose="02010800040101010101" charset="-122"/>
                <a:sym typeface="+mn-ea"/>
              </a:rPr>
              <a:t>代理功能简单</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一般只做接口转发用</a:t>
            </a:r>
            <a:endParaRPr lang="zh-CN" altLang="en-US" sz="2200">
              <a:latin typeface="华文新魏" panose="02010800040101010101" charset="-122"/>
              <a:ea typeface="华文新魏" panose="02010800040101010101" charset="-122"/>
              <a:cs typeface="华文新魏" panose="02010800040101010101" charset="-122"/>
              <a:sym typeface="+mn-ea"/>
            </a:endParaRPr>
          </a:p>
        </p:txBody>
      </p:sp>
      <p:sp>
        <p:nvSpPr>
          <p:cNvPr id="10" name="文本框 9"/>
          <p:cNvSpPr txBox="1"/>
          <p:nvPr/>
        </p:nvSpPr>
        <p:spPr>
          <a:xfrm>
            <a:off x="2675890" y="4745990"/>
            <a:ext cx="8371840" cy="429895"/>
          </a:xfrm>
          <a:prstGeom prst="rect">
            <a:avLst/>
          </a:prstGeom>
          <a:noFill/>
        </p:spPr>
        <p:txBody>
          <a:bodyPr wrap="none" rtlCol="0" anchor="t">
            <a:spAutoFit/>
          </a:bodyPr>
          <a:p>
            <a:pPr indent="0">
              <a:buNone/>
            </a:pPr>
            <a:r>
              <a:rPr lang="zh-CN" altLang="en-US" sz="2200">
                <a:latin typeface="华文新魏" panose="02010800040101010101" charset="-122"/>
                <a:ea typeface="华文新魏" panose="02010800040101010101" charset="-122"/>
                <a:cs typeface="华文新魏" panose="02010800040101010101" charset="-122"/>
                <a:sym typeface="+mn-ea"/>
              </a:rPr>
              <a:t>被称作</a:t>
            </a:r>
            <a:r>
              <a:rPr lang="en-US" altLang="zh-CN" sz="2200">
                <a:latin typeface="华文新魏" panose="02010800040101010101" charset="-122"/>
                <a:ea typeface="华文新魏" panose="02010800040101010101" charset="-122"/>
                <a:cs typeface="华文新魏" panose="02010800040101010101" charset="-122"/>
                <a:sym typeface="+mn-ea"/>
              </a:rPr>
              <a:t>"花瓶",  mac</a:t>
            </a:r>
            <a:r>
              <a:rPr lang="zh-CN" altLang="en-US" sz="2200">
                <a:latin typeface="华文新魏" panose="02010800040101010101" charset="-122"/>
                <a:ea typeface="华文新魏" panose="02010800040101010101" charset="-122"/>
                <a:cs typeface="华文新魏" panose="02010800040101010101" charset="-122"/>
                <a:sym typeface="+mn-ea"/>
              </a:rPr>
              <a:t>上的</a:t>
            </a:r>
            <a:r>
              <a:rPr lang="en-US" altLang="zh-CN" sz="2200">
                <a:latin typeface="华文新魏" panose="02010800040101010101" charset="-122"/>
                <a:ea typeface="华文新魏" panose="02010800040101010101" charset="-122"/>
                <a:cs typeface="华文新魏" panose="02010800040101010101" charset="-122"/>
                <a:sym typeface="+mn-ea"/>
              </a:rPr>
              <a:t>Fiddler</a:t>
            </a:r>
            <a:r>
              <a:rPr lang="zh-CN" altLang="en-US" sz="2200">
                <a:latin typeface="华文新魏" panose="02010800040101010101" charset="-122"/>
                <a:ea typeface="华文新魏" panose="02010800040101010101" charset="-122"/>
                <a:cs typeface="华文新魏" panose="02010800040101010101" charset="-122"/>
                <a:sym typeface="+mn-ea"/>
              </a:rPr>
              <a:t>替代品</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功能也很强大</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但个人不喜欢</a:t>
            </a:r>
            <a:endParaRPr lang="zh-CN" altLang="en-US" sz="2200"/>
          </a:p>
        </p:txBody>
      </p:sp>
      <p:sp>
        <p:nvSpPr>
          <p:cNvPr id="11" name="文本框 10"/>
          <p:cNvSpPr txBox="1"/>
          <p:nvPr/>
        </p:nvSpPr>
        <p:spPr>
          <a:xfrm>
            <a:off x="2675890" y="5560060"/>
            <a:ext cx="8983345" cy="429895"/>
          </a:xfrm>
          <a:prstGeom prst="rect">
            <a:avLst/>
          </a:prstGeom>
          <a:noFill/>
        </p:spPr>
        <p:txBody>
          <a:bodyPr wrap="none" rtlCol="0" anchor="t">
            <a:spAutoFit/>
          </a:bodyPr>
          <a:p>
            <a:pPr indent="0" algn="l">
              <a:buNone/>
            </a:pPr>
            <a:r>
              <a:rPr sz="2200">
                <a:latin typeface="华文新魏" panose="02010800040101010101" charset="-122"/>
                <a:ea typeface="华文新魏" panose="02010800040101010101" charset="-122"/>
                <a:cs typeface="华文新魏" panose="02010800040101010101" charset="-122"/>
                <a:sym typeface="+mn-ea"/>
              </a:rPr>
              <a:t>基于Node实现的跨平台代理工具</a:t>
            </a:r>
            <a:r>
              <a:rPr lang="en-US" altLang="zh-CN" sz="2200">
                <a:latin typeface="华文新魏" panose="02010800040101010101" charset="-122"/>
                <a:ea typeface="华文新魏" panose="02010800040101010101" charset="-122"/>
                <a:cs typeface="华文新魏" panose="02010800040101010101" charset="-122"/>
                <a:sym typeface="+mn-ea"/>
              </a:rPr>
              <a:t>, </a:t>
            </a:r>
            <a:r>
              <a:rPr lang="zh-CN" altLang="en-US" sz="2200">
                <a:latin typeface="华文新魏" panose="02010800040101010101" charset="-122"/>
                <a:ea typeface="华文新魏" panose="02010800040101010101" charset="-122"/>
                <a:cs typeface="华文新魏" panose="02010800040101010101" charset="-122"/>
                <a:sym typeface="+mn-ea"/>
              </a:rPr>
              <a:t>与</a:t>
            </a:r>
            <a:r>
              <a:rPr lang="en-US" altLang="zh-CN" sz="2200">
                <a:latin typeface="华文新魏" panose="02010800040101010101" charset="-122"/>
                <a:ea typeface="华文新魏" panose="02010800040101010101" charset="-122"/>
                <a:cs typeface="华文新魏" panose="02010800040101010101" charset="-122"/>
                <a:sym typeface="+mn-ea"/>
              </a:rPr>
              <a:t>Fiddler</a:t>
            </a:r>
            <a:r>
              <a:rPr lang="zh-CN" altLang="en-US" sz="2200">
                <a:latin typeface="华文新魏" panose="02010800040101010101" charset="-122"/>
                <a:ea typeface="华文新魏" panose="02010800040101010101" charset="-122"/>
                <a:cs typeface="华文新魏" panose="02010800040101010101" charset="-122"/>
                <a:sym typeface="+mn-ea"/>
              </a:rPr>
              <a:t>类似</a:t>
            </a:r>
            <a:r>
              <a:rPr lang="en-US" altLang="zh-CN" sz="2200">
                <a:latin typeface="华文新魏" panose="02010800040101010101" charset="-122"/>
                <a:ea typeface="华文新魏" panose="02010800040101010101" charset="-122"/>
                <a:cs typeface="华文新魏" panose="02010800040101010101" charset="-122"/>
                <a:sym typeface="+mn-ea"/>
              </a:rPr>
              <a:t>. </a:t>
            </a:r>
            <a:r>
              <a:rPr lang="en-US" altLang="zh-CN" sz="2200">
                <a:solidFill>
                  <a:schemeClr val="tx1"/>
                </a:solidFill>
                <a:latin typeface="华文新魏" panose="02010800040101010101" charset="-122"/>
                <a:ea typeface="华文新魏" panose="02010800040101010101" charset="-122"/>
                <a:cs typeface="华文新魏" panose="02010800040101010101" charset="-122"/>
                <a:sym typeface="+mn-ea"/>
              </a:rPr>
              <a:t>LightProxy</a:t>
            </a:r>
            <a:r>
              <a:rPr lang="zh-CN" altLang="en-US" sz="2200">
                <a:solidFill>
                  <a:schemeClr val="tx1"/>
                </a:solidFill>
                <a:latin typeface="华文新魏" panose="02010800040101010101" charset="-122"/>
                <a:ea typeface="华文新魏" panose="02010800040101010101" charset="-122"/>
                <a:cs typeface="华文新魏" panose="02010800040101010101" charset="-122"/>
                <a:sym typeface="+mn-ea"/>
              </a:rPr>
              <a:t>就属于此类</a:t>
            </a:r>
            <a:r>
              <a:rPr lang="en-US" altLang="zh-CN" sz="2200">
                <a:solidFill>
                  <a:schemeClr val="tx1"/>
                </a:solidFill>
                <a:latin typeface="华文新魏" panose="02010800040101010101" charset="-122"/>
                <a:ea typeface="华文新魏" panose="02010800040101010101" charset="-122"/>
                <a:cs typeface="华文新魏" panose="02010800040101010101" charset="-122"/>
                <a:sym typeface="+mn-ea"/>
              </a:rPr>
              <a:t>.</a:t>
            </a:r>
            <a:endParaRPr lang="en-US" altLang="zh-CN" sz="220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03300" y="365125"/>
            <a:ext cx="10515600" cy="1325563"/>
          </a:xfrm>
        </p:spPr>
        <p:txBody>
          <a:bodyPr/>
          <a:p>
            <a:r>
              <a:rPr lang="en-US" altLang="zh-CN" sz="4000">
                <a:solidFill>
                  <a:srgbClr val="FF0000"/>
                </a:solidFill>
                <a:latin typeface="华文新魏" panose="02010800040101010101" charset="-122"/>
                <a:ea typeface="华文新魏" panose="02010800040101010101" charset="-122"/>
                <a:sym typeface="+mn-ea"/>
              </a:rPr>
              <a:t>Fiddler</a:t>
            </a:r>
            <a:r>
              <a:rPr lang="zh-CN" altLang="en-US" sz="4000">
                <a:solidFill>
                  <a:srgbClr val="FF0000"/>
                </a:solidFill>
                <a:latin typeface="华文新魏" panose="02010800040101010101" charset="-122"/>
                <a:ea typeface="华文新魏" panose="02010800040101010101" charset="-122"/>
                <a:sym typeface="+mn-ea"/>
              </a:rPr>
              <a:t>简单介绍</a:t>
            </a:r>
            <a:endParaRPr lang="zh-CN" altLang="en-US" sz="4000">
              <a:solidFill>
                <a:srgbClr val="FF0000"/>
              </a:solidFill>
              <a:latin typeface="华文新魏" panose="02010800040101010101" charset="-122"/>
              <a:ea typeface="华文新魏" panose="02010800040101010101" charset="-122"/>
              <a:sym typeface="+mn-ea"/>
            </a:endParaRPr>
          </a:p>
        </p:txBody>
      </p:sp>
      <p:sp>
        <p:nvSpPr>
          <p:cNvPr id="6" name="文本框 5"/>
          <p:cNvSpPr txBox="1"/>
          <p:nvPr/>
        </p:nvSpPr>
        <p:spPr>
          <a:xfrm>
            <a:off x="1167765" y="1691005"/>
            <a:ext cx="9864725" cy="1568450"/>
          </a:xfrm>
          <a:prstGeom prst="rect">
            <a:avLst/>
          </a:prstGeom>
          <a:noFill/>
        </p:spPr>
        <p:txBody>
          <a:bodyPr wrap="square" rtlCol="0" anchor="t">
            <a:spAutoFit/>
          </a:bodyPr>
          <a:p>
            <a:r>
              <a:rPr lang="zh-CN" altLang="en-US" sz="2400">
                <a:latin typeface="华文新魏" panose="02010800040101010101" charset="-122"/>
                <a:ea typeface="华文新魏" panose="02010800040101010101" charset="-122"/>
                <a:cs typeface="华文新魏" panose="02010800040101010101" charset="-122"/>
              </a:rPr>
              <a:t>Fiddler是最强大的Web调试工具之一，它能记录所有客户端和服务器的http和https请求，允许你监视，设置断点，甚至修改输入输出数据，Fiddler还包含了一个强大的基于事件脚本的子系统，并且能使用.net语言进行扩展。</a:t>
            </a:r>
            <a:endParaRPr lang="zh-CN" altLang="en-US" sz="2400">
              <a:latin typeface="华文新魏" panose="02010800040101010101" charset="-122"/>
              <a:ea typeface="华文新魏" panose="02010800040101010101" charset="-122"/>
              <a:cs typeface="华文新魏" panose="02010800040101010101" charset="-122"/>
            </a:endParaRPr>
          </a:p>
        </p:txBody>
      </p:sp>
      <p:sp>
        <p:nvSpPr>
          <p:cNvPr id="7" name="文本框 6"/>
          <p:cNvSpPr txBox="1"/>
          <p:nvPr/>
        </p:nvSpPr>
        <p:spPr>
          <a:xfrm>
            <a:off x="1167765" y="3957320"/>
            <a:ext cx="10186670" cy="1198880"/>
          </a:xfrm>
          <a:prstGeom prst="rect">
            <a:avLst/>
          </a:prstGeom>
          <a:noFill/>
        </p:spPr>
        <p:txBody>
          <a:bodyPr wrap="square" rtlCol="0" anchor="t">
            <a:spAutoFit/>
          </a:bodyPr>
          <a:p>
            <a:pPr algn="l"/>
            <a:r>
              <a:rPr lang="zh-CN" altLang="en-US" sz="2400">
                <a:latin typeface="华文新魏" panose="02010800040101010101" charset="-122"/>
                <a:ea typeface="华文新魏" panose="02010800040101010101" charset="-122"/>
                <a:cs typeface="华文新魏" panose="02010800040101010101" charset="-122"/>
                <a:sym typeface="+mn-ea"/>
              </a:rPr>
              <a:t>虽然强大</a:t>
            </a: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但也要配合一些插件才会更加好用</a:t>
            </a: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推荐</a:t>
            </a:r>
            <a:r>
              <a:rPr lang="en-US" altLang="zh-CN" sz="2400">
                <a:latin typeface="华文新魏" panose="02010800040101010101" charset="-122"/>
                <a:ea typeface="华文新魏" panose="02010800040101010101" charset="-122"/>
                <a:cs typeface="华文新魏" panose="02010800040101010101" charset="-122"/>
                <a:sym typeface="+mn-ea"/>
              </a:rPr>
              <a:t>: Willow, Sharp, TID</a:t>
            </a:r>
            <a:r>
              <a:rPr lang="zh-CN" altLang="en-US" sz="2400">
                <a:latin typeface="华文新魏" panose="02010800040101010101" charset="-122"/>
                <a:ea typeface="华文新魏" panose="02010800040101010101" charset="-122"/>
                <a:cs typeface="华文新魏" panose="02010800040101010101" charset="-122"/>
                <a:sym typeface="+mn-ea"/>
              </a:rPr>
              <a:t>等插件。不过只支持</a:t>
            </a:r>
            <a:r>
              <a:rPr lang="en-US" altLang="zh-CN" sz="2400">
                <a:latin typeface="华文新魏" panose="02010800040101010101" charset="-122"/>
                <a:ea typeface="华文新魏" panose="02010800040101010101" charset="-122"/>
                <a:cs typeface="华文新魏" panose="02010800040101010101" charset="-122"/>
                <a:sym typeface="+mn-ea"/>
              </a:rPr>
              <a:t>win</a:t>
            </a:r>
            <a:r>
              <a:rPr lang="zh-CN" altLang="en-US" sz="2400">
                <a:latin typeface="华文新魏" panose="02010800040101010101" charset="-122"/>
                <a:ea typeface="华文新魏" panose="02010800040101010101" charset="-122"/>
                <a:cs typeface="华文新魏" panose="02010800040101010101" charset="-122"/>
                <a:sym typeface="+mn-ea"/>
              </a:rPr>
              <a:t>系统是它最大的一个短板</a:t>
            </a:r>
            <a:r>
              <a:rPr lang="en-US" altLang="zh-CN" sz="2400">
                <a:latin typeface="华文新魏" panose="02010800040101010101" charset="-122"/>
                <a:ea typeface="华文新魏" panose="02010800040101010101" charset="-122"/>
                <a:cs typeface="华文新魏" panose="02010800040101010101" charset="-122"/>
                <a:sym typeface="+mn-ea"/>
              </a:rPr>
              <a:t>,  </a:t>
            </a:r>
            <a:r>
              <a:rPr lang="zh-CN" altLang="en-US" sz="2400">
                <a:latin typeface="华文新魏" panose="02010800040101010101" charset="-122"/>
                <a:ea typeface="华文新魏" panose="02010800040101010101" charset="-122"/>
                <a:cs typeface="华文新魏" panose="02010800040101010101" charset="-122"/>
                <a:sym typeface="+mn-ea"/>
              </a:rPr>
              <a:t>所以使用</a:t>
            </a:r>
            <a:r>
              <a:rPr lang="en-US" altLang="zh-CN" sz="2400">
                <a:latin typeface="华文新魏" panose="02010800040101010101" charset="-122"/>
                <a:ea typeface="华文新魏" panose="02010800040101010101" charset="-122"/>
                <a:cs typeface="华文新魏" panose="02010800040101010101" charset="-122"/>
                <a:sym typeface="+mn-ea"/>
              </a:rPr>
              <a:t>mac</a:t>
            </a:r>
            <a:r>
              <a:rPr lang="zh-CN" altLang="en-US" sz="2400">
                <a:latin typeface="华文新魏" panose="02010800040101010101" charset="-122"/>
                <a:ea typeface="华文新魏" panose="02010800040101010101" charset="-122"/>
                <a:cs typeface="华文新魏" panose="02010800040101010101" charset="-122"/>
                <a:sym typeface="+mn-ea"/>
              </a:rPr>
              <a:t>和</a:t>
            </a:r>
            <a:r>
              <a:rPr lang="en-US" altLang="zh-CN" sz="2400">
                <a:latin typeface="华文新魏" panose="02010800040101010101" charset="-122"/>
                <a:ea typeface="华文新魏" panose="02010800040101010101" charset="-122"/>
                <a:cs typeface="华文新魏" panose="02010800040101010101" charset="-122"/>
                <a:sym typeface="+mn-ea"/>
              </a:rPr>
              <a:t>linux</a:t>
            </a:r>
            <a:r>
              <a:rPr lang="zh-CN" altLang="en-US" sz="2400">
                <a:latin typeface="华文新魏" panose="02010800040101010101" charset="-122"/>
                <a:ea typeface="华文新魏" panose="02010800040101010101" charset="-122"/>
                <a:cs typeface="华文新魏" panose="02010800040101010101" charset="-122"/>
                <a:sym typeface="+mn-ea"/>
              </a:rPr>
              <a:t>系统的人也迫切需要一个类似的工具。</a:t>
            </a:r>
            <a:endParaRPr lang="zh-CN" altLang="en-US" sz="2400">
              <a:latin typeface="华文新魏" panose="02010800040101010101" charset="-122"/>
              <a:ea typeface="华文新魏" panose="02010800040101010101" charset="-122"/>
              <a:cs typeface="华文新魏" panose="02010800040101010101" charset="-122"/>
              <a:sym typeface="+mn-ea"/>
            </a:endParaRPr>
          </a:p>
        </p:txBody>
      </p:sp>
      <p:graphicFrame>
        <p:nvGraphicFramePr>
          <p:cNvPr id="8" name="对象 7">
            <a:hlinkClick r:id="" action="ppaction://ole?verb="/>
          </p:cNvPr>
          <p:cNvGraphicFramePr>
            <a:graphicFrameLocks noChangeAspect="1"/>
          </p:cNvGraphicFramePr>
          <p:nvPr/>
        </p:nvGraphicFramePr>
        <p:xfrm>
          <a:off x="8403590" y="5156200"/>
          <a:ext cx="1524000" cy="1524000"/>
        </p:xfrm>
        <a:graphic>
          <a:graphicData uri="http://schemas.openxmlformats.org/presentationml/2006/ole">
            <mc:AlternateContent xmlns:mc="http://schemas.openxmlformats.org/markup-compatibility/2006">
              <mc:Choice xmlns:v="urn:schemas-microsoft-com:vml" Requires="v">
                <p:oleObj spid="_x0000_s1025" name="" showAsIcon="1" r:id="rId1" imgW="1524000" imgH="1524000" progId="Package">
                  <p:embed/>
                </p:oleObj>
              </mc:Choice>
              <mc:Fallback>
                <p:oleObj name="" showAsIcon="1" r:id="rId1" imgW="1524000" imgH="1524000" progId="Package">
                  <p:embed/>
                  <p:pic>
                    <p:nvPicPr>
                      <p:cNvPr id="0" name="图片 1024"/>
                      <p:cNvPicPr/>
                      <p:nvPr/>
                    </p:nvPicPr>
                    <p:blipFill>
                      <a:blip r:embed="rId2"/>
                      <a:stretch>
                        <a:fillRect/>
                      </a:stretch>
                    </p:blipFill>
                    <p:spPr>
                      <a:xfrm>
                        <a:off x="8403590" y="5156200"/>
                        <a:ext cx="1524000" cy="1524000"/>
                      </a:xfrm>
                      <a:prstGeom prst="rect">
                        <a:avLst/>
                      </a:prstGeom>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11785"/>
            <a:ext cx="10515600" cy="1325563"/>
          </a:xfrm>
        </p:spPr>
        <p:txBody>
          <a:bodyPr/>
          <a:p>
            <a:r>
              <a:rPr lang="en-US" altLang="zh-CN" sz="4000">
                <a:solidFill>
                  <a:srgbClr val="FF0000"/>
                </a:solidFill>
                <a:latin typeface="华文新魏" panose="02010800040101010101" charset="-122"/>
                <a:ea typeface="华文新魏" panose="02010800040101010101" charset="-122"/>
                <a:sym typeface="+mn-ea"/>
              </a:rPr>
              <a:t>whistle</a:t>
            </a:r>
            <a:endParaRPr lang="en-US" altLang="zh-CN" sz="4000">
              <a:solidFill>
                <a:srgbClr val="FF0000"/>
              </a:solidFill>
              <a:latin typeface="华文新魏" panose="02010800040101010101" charset="-122"/>
              <a:ea typeface="华文新魏" panose="02010800040101010101" charset="-122"/>
              <a:sym typeface="+mn-ea"/>
            </a:endParaRPr>
          </a:p>
        </p:txBody>
      </p:sp>
      <p:sp>
        <p:nvSpPr>
          <p:cNvPr id="3" name="内容占位符 2"/>
          <p:cNvSpPr>
            <a:spLocks noGrp="1"/>
          </p:cNvSpPr>
          <p:nvPr>
            <p:ph idx="1"/>
          </p:nvPr>
        </p:nvSpPr>
        <p:spPr>
          <a:xfrm>
            <a:off x="851535" y="1498600"/>
            <a:ext cx="10515600" cy="2545715"/>
          </a:xfrm>
        </p:spPr>
        <p:txBody>
          <a:bodyPr/>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a:t>
            </a:r>
            <a:r>
              <a:rPr lang="zh-CN" altLang="en-US" sz="2400">
                <a:latin typeface="华文新魏" panose="02010800040101010101" charset="-122"/>
                <a:ea typeface="华文新魏" panose="02010800040101010101" charset="-122"/>
                <a:cs typeface="华文新魏" panose="02010800040101010101" charset="-122"/>
              </a:rPr>
              <a:t>文档</a:t>
            </a:r>
            <a:r>
              <a:rPr lang="en-US" altLang="zh-CN" sz="2400">
                <a:latin typeface="华文新魏" panose="02010800040101010101" charset="-122"/>
                <a:ea typeface="华文新魏" panose="02010800040101010101" charset="-122"/>
                <a:cs typeface="华文新魏" panose="02010800040101010101" charset="-122"/>
              </a:rPr>
              <a:t>:   http://wproxy.org/whistle/</a:t>
            </a:r>
            <a:endParaRPr lang="en-US" altLang="zh-CN" sz="2400">
              <a:latin typeface="华文新魏" panose="02010800040101010101" charset="-122"/>
              <a:ea typeface="华文新魏" panose="02010800040101010101" charset="-122"/>
              <a:cs typeface="华文新魏" panose="02010800040101010101" charset="-122"/>
            </a:endParaRPr>
          </a:p>
          <a:p>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zh-CN" altLang="en-US" sz="2400">
                <a:latin typeface="华文新魏" panose="02010800040101010101" charset="-122"/>
                <a:ea typeface="华文新魏" panose="02010800040101010101" charset="-122"/>
                <a:cs typeface="华文新魏" panose="02010800040101010101" charset="-122"/>
              </a:rPr>
              <a:t> 安装</a:t>
            </a:r>
            <a:r>
              <a:rPr lang="en-US" altLang="zh-CN" sz="2400">
                <a:latin typeface="华文新魏" panose="02010800040101010101" charset="-122"/>
                <a:ea typeface="华文新魏" panose="02010800040101010101" charset="-122"/>
                <a:cs typeface="华文新魏" panose="02010800040101010101" charset="-122"/>
              </a:rPr>
              <a:t>:   http://wproxy.org/whistle/install.html</a:t>
            </a:r>
            <a:endParaRPr lang="en-US" altLang="zh-CN" sz="2400">
              <a:latin typeface="华文新魏" panose="02010800040101010101" charset="-122"/>
              <a:ea typeface="华文新魏" panose="02010800040101010101" charset="-122"/>
              <a:cs typeface="华文新魏" panose="02010800040101010101" charset="-122"/>
            </a:endParaRPr>
          </a:p>
          <a:p>
            <a:endParaRPr lang="en-US" altLang="zh-CN" sz="2400">
              <a:latin typeface="华文新魏" panose="02010800040101010101" charset="-122"/>
              <a:ea typeface="华文新魏" panose="02010800040101010101" charset="-122"/>
              <a:cs typeface="华文新魏" panose="02010800040101010101" charset="-122"/>
            </a:endParaRPr>
          </a:p>
          <a:p>
            <a:pPr>
              <a:buFont typeface="Wingdings" panose="05000000000000000000" charset="0"/>
              <a:buChar char=""/>
            </a:pPr>
            <a:r>
              <a:rPr lang="en-US" altLang="zh-CN" sz="2400">
                <a:latin typeface="华文新魏" panose="02010800040101010101" charset="-122"/>
                <a:ea typeface="华文新魏" panose="02010800040101010101" charset="-122"/>
                <a:cs typeface="华文新魏" panose="02010800040101010101" charset="-122"/>
              </a:rPr>
              <a:t> </a:t>
            </a:r>
            <a:r>
              <a:rPr lang="zh-CN" altLang="en-US" sz="2400">
                <a:latin typeface="华文新魏" panose="02010800040101010101" charset="-122"/>
                <a:ea typeface="华文新魏" panose="02010800040101010101" charset="-122"/>
                <a:cs typeface="华文新魏" panose="02010800040101010101" charset="-122"/>
              </a:rPr>
              <a:t>示例</a:t>
            </a:r>
            <a:r>
              <a:rPr lang="en-US" altLang="zh-CN" sz="2400">
                <a:latin typeface="华文新魏" panose="02010800040101010101" charset="-122"/>
                <a:ea typeface="华文新魏" panose="02010800040101010101" charset="-122"/>
                <a:cs typeface="华文新魏" panose="02010800040101010101" charset="-122"/>
              </a:rPr>
              <a:t>:   proxy-front(</a:t>
            </a:r>
            <a:r>
              <a:rPr lang="zh-CN" altLang="en-US" sz="2400">
                <a:latin typeface="华文新魏" panose="02010800040101010101" charset="-122"/>
                <a:ea typeface="华文新魏" panose="02010800040101010101" charset="-122"/>
                <a:cs typeface="华文新魏" panose="02010800040101010101" charset="-122"/>
              </a:rPr>
              <a:t>前端页面</a:t>
            </a:r>
            <a:r>
              <a:rPr lang="en-US" altLang="zh-CN" sz="2400">
                <a:latin typeface="华文新魏" panose="02010800040101010101" charset="-122"/>
                <a:ea typeface="华文新魏" panose="02010800040101010101" charset="-122"/>
                <a:cs typeface="华文新魏" panose="02010800040101010101" charset="-122"/>
              </a:rPr>
              <a:t>),    </a:t>
            </a:r>
            <a:r>
              <a:rPr lang="en-US" altLang="zh-CN" sz="2400">
                <a:latin typeface="华文新魏" panose="02010800040101010101" charset="-122"/>
                <a:ea typeface="华文新魏" panose="02010800040101010101" charset="-122"/>
                <a:cs typeface="华文新魏" panose="02010800040101010101" charset="-122"/>
                <a:sym typeface="+mn-ea"/>
              </a:rPr>
              <a:t>proxy-end(</a:t>
            </a:r>
            <a:r>
              <a:rPr lang="zh-CN" altLang="en-US" sz="2400">
                <a:latin typeface="华文新魏" panose="02010800040101010101" charset="-122"/>
                <a:ea typeface="华文新魏" panose="02010800040101010101" charset="-122"/>
                <a:cs typeface="华文新魏" panose="02010800040101010101" charset="-122"/>
                <a:sym typeface="+mn-ea"/>
              </a:rPr>
              <a:t>后端接口</a:t>
            </a:r>
            <a:r>
              <a:rPr lang="en-US" altLang="zh-CN" sz="2400">
                <a:latin typeface="华文新魏" panose="02010800040101010101" charset="-122"/>
                <a:ea typeface="华文新魏" panose="02010800040101010101" charset="-122"/>
                <a:cs typeface="华文新魏" panose="02010800040101010101" charset="-122"/>
                <a:sym typeface="+mn-ea"/>
              </a:rPr>
              <a:t>)</a:t>
            </a:r>
            <a:endParaRPr lang="en-US" altLang="zh-CN" sz="2400">
              <a:latin typeface="华文新魏" panose="02010800040101010101" charset="-122"/>
              <a:ea typeface="华文新魏" panose="02010800040101010101" charset="-122"/>
              <a:cs typeface="华文新魏" panose="02010800040101010101" charset="-122"/>
              <a:sym typeface="+mn-ea"/>
            </a:endParaRPr>
          </a:p>
        </p:txBody>
      </p:sp>
      <p:pic>
        <p:nvPicPr>
          <p:cNvPr id="4" name="图片 3"/>
          <p:cNvPicPr>
            <a:picLocks noChangeAspect="1"/>
          </p:cNvPicPr>
          <p:nvPr/>
        </p:nvPicPr>
        <p:blipFill>
          <a:blip r:embed="rId1"/>
          <a:stretch>
            <a:fillRect/>
          </a:stretch>
        </p:blipFill>
        <p:spPr>
          <a:xfrm>
            <a:off x="1213485" y="4084320"/>
            <a:ext cx="8945245" cy="24784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a:solidFill>
                  <a:srgbClr val="FF0000"/>
                </a:solidFill>
                <a:latin typeface="华文新魏" panose="02010800040101010101" charset="-122"/>
                <a:ea typeface="华文新魏" panose="02010800040101010101" charset="-122"/>
                <a:sym typeface="+mn-ea"/>
              </a:rPr>
              <a:t>whistle</a:t>
            </a:r>
            <a:endParaRPr lang="en-US" altLang="zh-CN" sz="4000">
              <a:solidFill>
                <a:srgbClr val="FF0000"/>
              </a:solidFill>
              <a:latin typeface="华文新魏" panose="02010800040101010101" charset="-122"/>
              <a:ea typeface="华文新魏" panose="02010800040101010101" charset="-122"/>
              <a:sym typeface="+mn-ea"/>
            </a:endParaRPr>
          </a:p>
        </p:txBody>
      </p:sp>
      <p:sp>
        <p:nvSpPr>
          <p:cNvPr id="4" name="文本框 3"/>
          <p:cNvSpPr txBox="1"/>
          <p:nvPr/>
        </p:nvSpPr>
        <p:spPr>
          <a:xfrm>
            <a:off x="9545320" y="736600"/>
            <a:ext cx="1808480" cy="583565"/>
          </a:xfrm>
          <a:prstGeom prst="rect">
            <a:avLst/>
          </a:prstGeom>
          <a:noFill/>
        </p:spPr>
        <p:txBody>
          <a:bodyPr wrap="none" rtlCol="0" anchor="t">
            <a:spAutoFit/>
          </a:bodyPr>
          <a:p>
            <a:r>
              <a:rPr lang="zh-CN" altLang="en-US" sz="3200">
                <a:solidFill>
                  <a:srgbClr val="FF0000"/>
                </a:solidFill>
                <a:latin typeface="华文新魏" panose="02010800040101010101" charset="-122"/>
                <a:ea typeface="华文新魏" panose="02010800040101010101" charset="-122"/>
                <a:sym typeface="+mn-ea"/>
              </a:rPr>
              <a:t>常用配置</a:t>
            </a:r>
            <a:endParaRPr lang="zh-CN" altLang="en-US" sz="3200">
              <a:solidFill>
                <a:srgbClr val="FF0000"/>
              </a:solidFill>
              <a:latin typeface="华文新魏" panose="02010800040101010101" charset="-122"/>
              <a:ea typeface="华文新魏" panose="02010800040101010101" charset="-122"/>
              <a:sym typeface="+mn-ea"/>
            </a:endParaRPr>
          </a:p>
        </p:txBody>
      </p:sp>
      <p:pic>
        <p:nvPicPr>
          <p:cNvPr id="10" name="图片 9"/>
          <p:cNvPicPr>
            <a:picLocks noChangeAspect="1"/>
          </p:cNvPicPr>
          <p:nvPr/>
        </p:nvPicPr>
        <p:blipFill>
          <a:blip r:embed="rId1"/>
          <a:stretch>
            <a:fillRect/>
          </a:stretch>
        </p:blipFill>
        <p:spPr>
          <a:xfrm>
            <a:off x="716915" y="2066925"/>
            <a:ext cx="6893560" cy="3187700"/>
          </a:xfrm>
          <a:prstGeom prst="rect">
            <a:avLst/>
          </a:prstGeom>
        </p:spPr>
      </p:pic>
      <p:pic>
        <p:nvPicPr>
          <p:cNvPr id="11" name="图片 10"/>
          <p:cNvPicPr>
            <a:picLocks noChangeAspect="1"/>
          </p:cNvPicPr>
          <p:nvPr/>
        </p:nvPicPr>
        <p:blipFill>
          <a:blip r:embed="rId2"/>
          <a:stretch>
            <a:fillRect/>
          </a:stretch>
        </p:blipFill>
        <p:spPr>
          <a:xfrm>
            <a:off x="7722235" y="2230120"/>
            <a:ext cx="4249420" cy="2265045"/>
          </a:xfrm>
          <a:prstGeom prst="rect">
            <a:avLst/>
          </a:prstGeom>
        </p:spPr>
      </p:pic>
      <p:sp>
        <p:nvSpPr>
          <p:cNvPr id="8" name="右箭头 7"/>
          <p:cNvSpPr/>
          <p:nvPr/>
        </p:nvSpPr>
        <p:spPr>
          <a:xfrm rot="300000" flipV="1">
            <a:off x="6179820" y="3536950"/>
            <a:ext cx="1541780" cy="76200"/>
          </a:xfrm>
          <a:prstGeom prst="rightArrow">
            <a:avLst>
              <a:gd name="adj1" fmla="val 100000"/>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000">
              <a:latin typeface="华文新魏" panose="02010800040101010101" charset="-122"/>
              <a:ea typeface="华文新魏" panose="0201080004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3" name="内容占位符 2"/>
          <p:cNvSpPr>
            <a:spLocks noGrp="1"/>
          </p:cNvSpPr>
          <p:nvPr>
            <p:ph idx="1"/>
          </p:nvPr>
        </p:nvSpPr>
        <p:spPr>
          <a:xfrm>
            <a:off x="674370" y="1825625"/>
            <a:ext cx="5024120" cy="4351655"/>
          </a:xfrm>
        </p:spPr>
        <p:txBody>
          <a:bodyPr/>
          <a:p>
            <a:pPr marL="0" indent="0">
              <a:buNone/>
            </a:pPr>
            <a:r>
              <a:rPr lang="en-US" altLang="zh-CN" sz="2200">
                <a:latin typeface="华文新魏" panose="02010800040101010101" charset="-122"/>
                <a:ea typeface="华文新魏" panose="02010800040101010101" charset="-122"/>
                <a:cs typeface="华文新魏" panose="02010800040101010101" charset="-122"/>
                <a:sym typeface="+mn-ea"/>
              </a:rPr>
              <a:t>1. </a:t>
            </a:r>
            <a:r>
              <a:rPr lang="zh-CN" altLang="en-US" sz="2200">
                <a:latin typeface="华文新魏" panose="02010800040101010101" charset="-122"/>
                <a:ea typeface="华文新魏" panose="02010800040101010101" charset="-122"/>
                <a:cs typeface="华文新魏" panose="02010800040101010101" charset="-122"/>
                <a:sym typeface="+mn-ea"/>
              </a:rPr>
              <a:t>手机下载安装证书</a:t>
            </a:r>
            <a:r>
              <a:rPr lang="en-US" altLang="zh-CN" sz="2200">
                <a:latin typeface="华文新魏" panose="02010800040101010101" charset="-122"/>
                <a:ea typeface="华文新魏" panose="02010800040101010101" charset="-122"/>
                <a:cs typeface="华文新魏" panose="02010800040101010101" charset="-122"/>
                <a:sym typeface="+mn-ea"/>
              </a:rPr>
              <a:t>(https): </a:t>
            </a:r>
            <a:r>
              <a:rPr lang="zh-CN" altLang="en-US" sz="2000">
                <a:latin typeface="华文新魏" panose="02010800040101010101" charset="-122"/>
                <a:ea typeface="华文新魏" panose="02010800040101010101" charset="-122"/>
                <a:cs typeface="华文新魏" panose="02010800040101010101" charset="-122"/>
                <a:sym typeface="+mn-ea"/>
                <a:hlinkClick r:id="rId1"/>
              </a:rPr>
              <a:t>详细教程</a:t>
            </a:r>
            <a:endParaRPr lang="en-US" altLang="zh-CN">
              <a:latin typeface="华文新魏" panose="02010800040101010101" charset="-122"/>
              <a:ea typeface="华文新魏" panose="02010800040101010101" charset="-122"/>
              <a:cs typeface="华文新魏" panose="02010800040101010101" charset="-122"/>
              <a:sym typeface="+mn-ea"/>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endParaRPr lang="zh-CN" altLang="en-US">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nvSpPr>
        <p:spPr>
          <a:xfrm>
            <a:off x="10089515" y="843915"/>
            <a:ext cx="1249680" cy="521970"/>
          </a:xfrm>
          <a:prstGeom prst="rect">
            <a:avLst/>
          </a:prstGeom>
          <a:noFill/>
        </p:spPr>
        <p:txBody>
          <a:bodyPr wrap="none" rtlCol="0" anchor="t">
            <a:spAutoFit/>
          </a:bodyPr>
          <a:p>
            <a:pPr algn="l"/>
            <a:r>
              <a:rPr lang="zh-CN" sz="2800">
                <a:solidFill>
                  <a:srgbClr val="FF0000"/>
                </a:solidFill>
                <a:latin typeface="华文新魏" panose="02010800040101010101" charset="-122"/>
                <a:ea typeface="华文新魏" panose="02010800040101010101" charset="-122"/>
                <a:sym typeface="+mn-ea"/>
              </a:rPr>
              <a:t>移动端</a:t>
            </a:r>
            <a:endParaRPr lang="zh-CN" sz="2800">
              <a:solidFill>
                <a:srgbClr val="FF0000"/>
              </a:solidFill>
              <a:latin typeface="华文新魏" panose="02010800040101010101" charset="-122"/>
              <a:ea typeface="华文新魏" panose="02010800040101010101" charset="-122"/>
              <a:sym typeface="+mn-ea"/>
            </a:endParaRPr>
          </a:p>
        </p:txBody>
      </p:sp>
      <p:pic>
        <p:nvPicPr>
          <p:cNvPr id="6" name="图片 5"/>
          <p:cNvPicPr>
            <a:picLocks noChangeAspect="1"/>
          </p:cNvPicPr>
          <p:nvPr/>
        </p:nvPicPr>
        <p:blipFill>
          <a:blip r:embed="rId2"/>
          <a:stretch>
            <a:fillRect/>
          </a:stretch>
        </p:blipFill>
        <p:spPr>
          <a:xfrm>
            <a:off x="1360170" y="2329815"/>
            <a:ext cx="2082165" cy="3796665"/>
          </a:xfrm>
          <a:prstGeom prst="rect">
            <a:avLst/>
          </a:prstGeom>
        </p:spPr>
      </p:pic>
      <p:sp>
        <p:nvSpPr>
          <p:cNvPr id="8" name="文本框 7"/>
          <p:cNvSpPr txBox="1"/>
          <p:nvPr/>
        </p:nvSpPr>
        <p:spPr>
          <a:xfrm>
            <a:off x="5523230" y="1825625"/>
            <a:ext cx="2165350" cy="429895"/>
          </a:xfrm>
          <a:prstGeom prst="rect">
            <a:avLst/>
          </a:prstGeom>
          <a:noFill/>
        </p:spPr>
        <p:txBody>
          <a:bodyPr wrap="none" rtlCol="0" anchor="t">
            <a:spAutoFit/>
          </a:bodyPr>
          <a:p>
            <a:r>
              <a:rPr lang="en-US" altLang="zh-CN" sz="2200">
                <a:latin typeface="华文新魏" panose="02010800040101010101" charset="-122"/>
                <a:ea typeface="华文新魏" panose="02010800040101010101" charset="-122"/>
                <a:cs typeface="华文新魏" panose="02010800040101010101" charset="-122"/>
                <a:sym typeface="+mn-ea"/>
              </a:rPr>
              <a:t>2. </a:t>
            </a:r>
            <a:r>
              <a:rPr lang="zh-CN" altLang="en-US" sz="2200">
                <a:latin typeface="华文新魏" panose="02010800040101010101" charset="-122"/>
                <a:ea typeface="华文新魏" panose="02010800040101010101" charset="-122"/>
                <a:cs typeface="华文新魏" panose="02010800040101010101" charset="-122"/>
                <a:sym typeface="+mn-ea"/>
              </a:rPr>
              <a:t>手机配置代理</a:t>
            </a:r>
            <a:endParaRPr lang="zh-CN" altLang="en-US" sz="2200">
              <a:latin typeface="华文新魏" panose="02010800040101010101" charset="-122"/>
              <a:ea typeface="华文新魏" panose="02010800040101010101" charset="-122"/>
              <a:cs typeface="华文新魏" panose="02010800040101010101" charset="-122"/>
            </a:endParaRPr>
          </a:p>
        </p:txBody>
      </p:sp>
      <p:pic>
        <p:nvPicPr>
          <p:cNvPr id="9" name="图片 8"/>
          <p:cNvPicPr>
            <a:picLocks noChangeAspect="1"/>
          </p:cNvPicPr>
          <p:nvPr/>
        </p:nvPicPr>
        <p:blipFill>
          <a:blip r:embed="rId3"/>
          <a:stretch>
            <a:fillRect/>
          </a:stretch>
        </p:blipFill>
        <p:spPr>
          <a:xfrm>
            <a:off x="5986780" y="2289810"/>
            <a:ext cx="5045075" cy="4286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5508625" y="3820160"/>
            <a:ext cx="4747260" cy="2773680"/>
          </a:xfrm>
          <a:prstGeom prst="rect">
            <a:avLst/>
          </a:prstGeom>
        </p:spPr>
      </p:pic>
      <p:sp>
        <p:nvSpPr>
          <p:cNvPr id="2" name="标题 1"/>
          <p:cNvSpPr>
            <a:spLocks noGrp="1"/>
          </p:cNvSpPr>
          <p:nvPr>
            <p:ph type="title"/>
          </p:nvPr>
        </p:nvSpPr>
        <p:spPr/>
        <p:txBody>
          <a:bodyPr/>
          <a:p>
            <a:r>
              <a:rPr lang="en-US" altLang="zh-CN">
                <a:solidFill>
                  <a:srgbClr val="FF0000"/>
                </a:solidFill>
                <a:latin typeface="华文新魏" panose="02010800040101010101" charset="-122"/>
                <a:ea typeface="华文新魏" panose="02010800040101010101" charset="-122"/>
                <a:sym typeface="+mn-ea"/>
              </a:rPr>
              <a:t>whistle</a:t>
            </a:r>
            <a:endParaRPr lang="en-US" altLang="zh-CN">
              <a:solidFill>
                <a:srgbClr val="FF0000"/>
              </a:solidFill>
              <a:latin typeface="华文新魏" panose="02010800040101010101" charset="-122"/>
              <a:ea typeface="华文新魏" panose="02010800040101010101" charset="-122"/>
              <a:sym typeface="+mn-ea"/>
            </a:endParaRPr>
          </a:p>
        </p:txBody>
      </p:sp>
      <p:sp>
        <p:nvSpPr>
          <p:cNvPr id="3" name="内容占位符 2"/>
          <p:cNvSpPr>
            <a:spLocks noGrp="1"/>
          </p:cNvSpPr>
          <p:nvPr>
            <p:ph idx="1"/>
          </p:nvPr>
        </p:nvSpPr>
        <p:spPr>
          <a:xfrm>
            <a:off x="838200" y="1825625"/>
            <a:ext cx="10515600" cy="1246505"/>
          </a:xfrm>
        </p:spPr>
        <p:txBody>
          <a:bodyPr/>
          <a:p>
            <a:pPr marL="0" indent="0">
              <a:buNone/>
            </a:pPr>
            <a:r>
              <a:rPr lang="en-US" altLang="zh-CN" sz="2400">
                <a:latin typeface="华文新魏" panose="02010800040101010101" charset="-122"/>
                <a:ea typeface="华文新魏" panose="02010800040101010101" charset="-122"/>
                <a:cs typeface="华文新魏" panose="02010800040101010101" charset="-122"/>
                <a:sym typeface="+mn-ea"/>
              </a:rPr>
              <a:t>whistle集成了weinre的功能，只需配置一条规则, 即可在pc上通过weinre</a:t>
            </a:r>
            <a:r>
              <a:rPr lang="zh-CN" altLang="en-US" sz="2400">
                <a:latin typeface="华文新魏" panose="02010800040101010101" charset="-122"/>
                <a:ea typeface="华文新魏" panose="02010800040101010101" charset="-122"/>
                <a:cs typeface="华文新魏" panose="02010800040101010101" charset="-122"/>
                <a:sym typeface="+mn-ea"/>
              </a:rPr>
              <a:t>实时调试移动端页面</a:t>
            </a:r>
            <a:endParaRPr lang="en-US" altLang="zh-CN">
              <a:latin typeface="华文新魏" panose="02010800040101010101" charset="-122"/>
              <a:ea typeface="华文新魏" panose="02010800040101010101" charset="-122"/>
              <a:cs typeface="华文新魏" panose="02010800040101010101" charset="-122"/>
              <a:sym typeface="+mn-ea"/>
            </a:endParaRPr>
          </a:p>
          <a:p>
            <a:endParaRPr lang="en-US" altLang="zh-CN">
              <a:latin typeface="华文新魏" panose="02010800040101010101" charset="-122"/>
              <a:ea typeface="华文新魏" panose="02010800040101010101" charset="-122"/>
              <a:cs typeface="华文新魏" panose="02010800040101010101" charset="-122"/>
              <a:sym typeface="+mn-ea"/>
            </a:endParaRPr>
          </a:p>
          <a:p>
            <a:endParaRPr lang="zh-CN" altLang="en-US">
              <a:latin typeface="华文新魏" panose="02010800040101010101" charset="-122"/>
              <a:ea typeface="华文新魏" panose="02010800040101010101" charset="-122"/>
              <a:cs typeface="华文新魏" panose="02010800040101010101" charset="-122"/>
              <a:sym typeface="+mn-ea"/>
            </a:endParaRPr>
          </a:p>
        </p:txBody>
      </p:sp>
      <p:sp>
        <p:nvSpPr>
          <p:cNvPr id="4" name="文本框 3"/>
          <p:cNvSpPr txBox="1"/>
          <p:nvPr/>
        </p:nvSpPr>
        <p:spPr>
          <a:xfrm>
            <a:off x="8639175" y="767080"/>
            <a:ext cx="3020060" cy="521970"/>
          </a:xfrm>
          <a:prstGeom prst="rect">
            <a:avLst/>
          </a:prstGeom>
          <a:noFill/>
        </p:spPr>
        <p:txBody>
          <a:bodyPr wrap="none" rtlCol="0" anchor="t">
            <a:spAutoFit/>
          </a:bodyPr>
          <a:p>
            <a:pPr algn="l"/>
            <a:r>
              <a:rPr lang="zh-CN" sz="2800">
                <a:solidFill>
                  <a:srgbClr val="FF0000"/>
                </a:solidFill>
                <a:latin typeface="华文新魏" panose="02010800040101010101" charset="-122"/>
                <a:ea typeface="华文新魏" panose="02010800040101010101" charset="-122"/>
                <a:sym typeface="+mn-ea"/>
              </a:rPr>
              <a:t>移动端</a:t>
            </a:r>
            <a:r>
              <a:rPr lang="en-US" altLang="zh-CN" sz="2800">
                <a:solidFill>
                  <a:srgbClr val="FF0000"/>
                </a:solidFill>
                <a:latin typeface="华文新魏" panose="02010800040101010101" charset="-122"/>
                <a:ea typeface="华文新魏" panose="02010800040101010101" charset="-122"/>
                <a:cs typeface="华文新魏" panose="02010800040101010101" charset="-122"/>
                <a:sym typeface="+mn-ea"/>
              </a:rPr>
              <a:t>weinre</a:t>
            </a:r>
            <a:r>
              <a:rPr lang="zh-CN" sz="2800">
                <a:solidFill>
                  <a:srgbClr val="FF0000"/>
                </a:solidFill>
                <a:latin typeface="华文新魏" panose="02010800040101010101" charset="-122"/>
                <a:ea typeface="华文新魏" panose="02010800040101010101" charset="-122"/>
                <a:sym typeface="+mn-ea"/>
              </a:rPr>
              <a:t>调试</a:t>
            </a:r>
            <a:endParaRPr lang="zh-CN" sz="2800">
              <a:solidFill>
                <a:srgbClr val="FF0000"/>
              </a:solidFill>
              <a:latin typeface="华文新魏" panose="02010800040101010101" charset="-122"/>
              <a:ea typeface="华文新魏" panose="02010800040101010101" charset="-122"/>
              <a:sym typeface="+mn-ea"/>
            </a:endParaRPr>
          </a:p>
        </p:txBody>
      </p:sp>
      <p:pic>
        <p:nvPicPr>
          <p:cNvPr id="9" name="图片 8"/>
          <p:cNvPicPr>
            <a:picLocks noChangeAspect="1"/>
          </p:cNvPicPr>
          <p:nvPr/>
        </p:nvPicPr>
        <p:blipFill>
          <a:blip r:embed="rId2"/>
          <a:stretch>
            <a:fillRect/>
          </a:stretch>
        </p:blipFill>
        <p:spPr>
          <a:xfrm>
            <a:off x="1345565" y="4028440"/>
            <a:ext cx="3521710" cy="1646555"/>
          </a:xfrm>
          <a:prstGeom prst="rect">
            <a:avLst/>
          </a:prstGeom>
        </p:spPr>
      </p:pic>
      <p:pic>
        <p:nvPicPr>
          <p:cNvPr id="11" name="图片 10"/>
          <p:cNvPicPr>
            <a:picLocks noChangeAspect="1"/>
          </p:cNvPicPr>
          <p:nvPr/>
        </p:nvPicPr>
        <p:blipFill>
          <a:blip r:embed="rId3"/>
          <a:stretch>
            <a:fillRect/>
          </a:stretch>
        </p:blipFill>
        <p:spPr>
          <a:xfrm>
            <a:off x="1345565" y="2772410"/>
            <a:ext cx="9283700" cy="861060"/>
          </a:xfrm>
          <a:prstGeom prst="rect">
            <a:avLst/>
          </a:prstGeom>
        </p:spPr>
      </p:pic>
      <p:sp>
        <p:nvSpPr>
          <p:cNvPr id="13" name="文本框 12"/>
          <p:cNvSpPr txBox="1"/>
          <p:nvPr/>
        </p:nvSpPr>
        <p:spPr>
          <a:xfrm>
            <a:off x="6976745" y="4494530"/>
            <a:ext cx="3247390" cy="337185"/>
          </a:xfrm>
          <a:prstGeom prst="rect">
            <a:avLst/>
          </a:prstGeom>
          <a:noFill/>
        </p:spPr>
        <p:txBody>
          <a:bodyPr wrap="none" rtlCol="0">
            <a:spAutoFit/>
          </a:bodyPr>
          <a:p>
            <a:r>
              <a:rPr lang="zh-CN" altLang="en-US" sz="1600">
                <a:solidFill>
                  <a:srgbClr val="FF0000"/>
                </a:solidFill>
                <a:latin typeface="华文新魏" panose="02010800040101010101" charset="-122"/>
                <a:ea typeface="华文新魏" panose="02010800040101010101" charset="-122"/>
                <a:cs typeface="华文新魏" panose="02010800040101010101" charset="-122"/>
              </a:rPr>
              <a:t>注意</a:t>
            </a:r>
            <a:r>
              <a:rPr lang="en-US" altLang="zh-CN" sz="1600">
                <a:solidFill>
                  <a:srgbClr val="FF0000"/>
                </a:solidFill>
                <a:latin typeface="华文新魏" panose="02010800040101010101" charset="-122"/>
                <a:ea typeface="华文新魏" panose="02010800040101010101" charset="-122"/>
                <a:cs typeface="华文新魏" panose="02010800040101010101" charset="-122"/>
              </a:rPr>
              <a:t>: </a:t>
            </a:r>
            <a:r>
              <a:rPr lang="zh-CN" altLang="en-US" sz="1600">
                <a:solidFill>
                  <a:srgbClr val="FF0000"/>
                </a:solidFill>
                <a:latin typeface="华文新魏" panose="02010800040101010101" charset="-122"/>
                <a:ea typeface="华文新魏" panose="02010800040101010101" charset="-122"/>
                <a:cs typeface="华文新魏" panose="02010800040101010101" charset="-122"/>
              </a:rPr>
              <a:t>要点击下</a:t>
            </a:r>
            <a:r>
              <a:rPr lang="en-US" altLang="zh-CN" sz="1600">
                <a:solidFill>
                  <a:srgbClr val="FF0000"/>
                </a:solidFill>
                <a:latin typeface="华文新魏" panose="02010800040101010101" charset="-122"/>
                <a:ea typeface="华文新魏" panose="02010800040101010101" charset="-122"/>
                <a:cs typeface="华文新魏" panose="02010800040101010101" charset="-122"/>
              </a:rPr>
              <a:t>, </a:t>
            </a:r>
            <a:r>
              <a:rPr lang="zh-CN" altLang="en-US" sz="1600">
                <a:solidFill>
                  <a:srgbClr val="FF0000"/>
                </a:solidFill>
                <a:latin typeface="华文新魏" panose="02010800040101010101" charset="-122"/>
                <a:ea typeface="华文新魏" panose="02010800040101010101" charset="-122"/>
                <a:cs typeface="华文新魏" panose="02010800040101010101" charset="-122"/>
              </a:rPr>
              <a:t>变绿之后才有效果</a:t>
            </a:r>
            <a:endParaRPr lang="zh-CN" altLang="en-US" sz="1600">
              <a:solidFill>
                <a:srgbClr val="FF0000"/>
              </a:solidFill>
              <a:latin typeface="华文新魏" panose="02010800040101010101" charset="-122"/>
              <a:ea typeface="华文新魏" panose="02010800040101010101" charset="-122"/>
              <a:cs typeface="华文新魏" panose="02010800040101010101"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3410</Words>
  <Application>WPS 演示</Application>
  <PresentationFormat>宽屏</PresentationFormat>
  <Paragraphs>252</Paragraphs>
  <Slides>24</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24</vt:i4>
      </vt:variant>
    </vt:vector>
  </HeadingPairs>
  <TitlesOfParts>
    <vt:vector size="41" baseType="lpstr">
      <vt:lpstr>Arial</vt:lpstr>
      <vt:lpstr>方正书宋_GBK</vt:lpstr>
      <vt:lpstr>Wingdings</vt:lpstr>
      <vt:lpstr>华文新魏</vt:lpstr>
      <vt:lpstr>Wingdings</vt:lpstr>
      <vt:lpstr>STXinwei</vt:lpstr>
      <vt:lpstr>微软雅黑</vt:lpstr>
      <vt:lpstr>汉仪旗黑</vt:lpstr>
      <vt:lpstr>宋体</vt:lpstr>
      <vt:lpstr>Arial Unicode MS</vt:lpstr>
      <vt:lpstr>Calibri</vt:lpstr>
      <vt:lpstr>Helvetica Neue</vt:lpstr>
      <vt:lpstr>汉仪书宋二KW</vt:lpstr>
      <vt:lpstr>Calibri Light</vt:lpstr>
      <vt:lpstr>Office 主题</vt:lpstr>
      <vt:lpstr>Package</vt:lpstr>
      <vt:lpstr>Package</vt:lpstr>
      <vt:lpstr>前端代理whistle的使用</vt:lpstr>
      <vt:lpstr>概述</vt:lpstr>
      <vt:lpstr>为什么需要一个代理工具</vt:lpstr>
      <vt:lpstr>常见的代理工具</vt:lpstr>
      <vt:lpstr>Fiddler简单介绍</vt:lpstr>
      <vt:lpstr>whistle</vt:lpstr>
      <vt:lpstr>whistle</vt:lpstr>
      <vt:lpstr>whistle</vt:lpstr>
      <vt:lpstr>whistle</vt:lpstr>
      <vt:lpstr>whistle</vt:lpstr>
      <vt:lpstr>whistle</vt:lpstr>
      <vt:lpstr>whistle</vt:lpstr>
      <vt:lpstr>whistle</vt:lpstr>
      <vt:lpstr>whistle</vt:lpstr>
      <vt:lpstr>whistle</vt:lpstr>
      <vt:lpstr>whistle</vt:lpstr>
      <vt:lpstr>whistle</vt:lpstr>
      <vt:lpstr>whistle</vt:lpstr>
      <vt:lpstr>whistle</vt:lpstr>
      <vt:lpstr>whistle</vt:lpstr>
      <vt:lpstr>whistle</vt:lpstr>
      <vt:lpstr>PowerPoint 演示文稿</vt:lpstr>
      <vt:lpstr>nohost</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chenhuanbin</dc:creator>
  <cp:lastModifiedBy>chenhuanbin</cp:lastModifiedBy>
  <cp:revision>119</cp:revision>
  <dcterms:created xsi:type="dcterms:W3CDTF">2021-01-13T09:35:59Z</dcterms:created>
  <dcterms:modified xsi:type="dcterms:W3CDTF">2021-01-13T09:35:59Z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2052-2.7.1.4479</vt:lpwstr>
  </property>
</Properties>
</file>